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4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5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6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3692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Antall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52-410C-815A-6E5706B6E7D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E3-4A35-ABA5-ED48B3B6F7BB}"/>
              </c:ext>
            </c:extLst>
          </c:dPt>
          <c:dLbls>
            <c:dLbl>
              <c:idx val="1"/>
              <c:layout>
                <c:manualLayout>
                  <c:x val="0.13379641780888499"/>
                  <c:y val="0.2237704992285619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E3-4A35-ABA5-ED48B3B6F7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'Ark1'!$A$2:$A$3</c:f>
              <c:strCache>
                <c:ptCount val="2"/>
                <c:pt idx="0">
                  <c:v>Ja</c:v>
                </c:pt>
                <c:pt idx="1">
                  <c:v>Nei</c:v>
                </c:pt>
              </c:strCache>
            </c:strRef>
          </c:cat>
          <c:val>
            <c:numRef>
              <c:f>'Ark1'!$B$2:$B$3</c:f>
              <c:numCache>
                <c:formatCode>General</c:formatCode>
                <c:ptCount val="2"/>
                <c:pt idx="0">
                  <c:v>134</c:v>
                </c:pt>
                <c:pt idx="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E3-4A35-ABA5-ED48B3B6F7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965514727325797"/>
          <c:y val="0.41533967467255001"/>
          <c:w val="0.14108559346748301"/>
          <c:h val="0.169320429707446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nb-NO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Andel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Under 1000 kr</c:v>
                </c:pt>
                <c:pt idx="1">
                  <c:v>1000 - 1999 kr</c:v>
                </c:pt>
                <c:pt idx="2">
                  <c:v>2000 - 2999 kr</c:v>
                </c:pt>
                <c:pt idx="3">
                  <c:v>3000 - 3999 kr</c:v>
                </c:pt>
                <c:pt idx="4">
                  <c:v>4000 - 4999 kr</c:v>
                </c:pt>
                <c:pt idx="5">
                  <c:v>5000 kr eller mer</c:v>
                </c:pt>
                <c:pt idx="6">
                  <c:v>Ubesvart</c:v>
                </c:pt>
              </c:strCache>
            </c:strRef>
          </c:cat>
          <c:val>
            <c:numRef>
              <c:f>'Ark1'!$B$2:$B$8</c:f>
              <c:numCache>
                <c:formatCode>0%</c:formatCode>
                <c:ptCount val="7"/>
                <c:pt idx="0">
                  <c:v>1.9E-2</c:v>
                </c:pt>
                <c:pt idx="1">
                  <c:v>0.14299999999999999</c:v>
                </c:pt>
                <c:pt idx="2">
                  <c:v>0.19900000000000001</c:v>
                </c:pt>
                <c:pt idx="3">
                  <c:v>0.379</c:v>
                </c:pt>
                <c:pt idx="4">
                  <c:v>0.106</c:v>
                </c:pt>
                <c:pt idx="5">
                  <c:v>6.2E-2</c:v>
                </c:pt>
                <c:pt idx="6">
                  <c:v>9.2999999999999999E-2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AC-423B-87F9-6549223289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242963960"/>
        <c:axId val="242996776"/>
      </c:barChart>
      <c:catAx>
        <c:axId val="242963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2996776"/>
        <c:crosses val="autoZero"/>
        <c:auto val="1"/>
        <c:lblAlgn val="ctr"/>
        <c:lblOffset val="100"/>
        <c:noMultiLvlLbl val="0"/>
      </c:catAx>
      <c:valAx>
        <c:axId val="242996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2963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Høyere</c:v>
                </c:pt>
                <c:pt idx="1">
                  <c:v>Samme</c:v>
                </c:pt>
                <c:pt idx="2">
                  <c:v>Lavere</c:v>
                </c:pt>
                <c:pt idx="3">
                  <c:v>Vet ikke</c:v>
                </c:pt>
              </c:strCache>
            </c:strRef>
          </c:cat>
          <c:val>
            <c:numRef>
              <c:f>'Ark1'!$B$2:$B$5</c:f>
              <c:numCache>
                <c:formatCode>0%</c:formatCode>
                <c:ptCount val="4"/>
                <c:pt idx="0">
                  <c:v>0.34799999999999998</c:v>
                </c:pt>
                <c:pt idx="1">
                  <c:v>0.39100000000000001</c:v>
                </c:pt>
                <c:pt idx="2">
                  <c:v>7.4999999999999997E-2</c:v>
                </c:pt>
                <c:pt idx="3">
                  <c:v>0.186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80-42DA-8A3E-5EEDEF6D34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242922984"/>
        <c:axId val="242455688"/>
      </c:barChart>
      <c:catAx>
        <c:axId val="242922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2455688"/>
        <c:crosses val="autoZero"/>
        <c:auto val="1"/>
        <c:lblAlgn val="ctr"/>
        <c:lblOffset val="100"/>
        <c:noMultiLvlLbl val="0"/>
      </c:catAx>
      <c:valAx>
        <c:axId val="24245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2922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Andel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02E-44C1-9D11-E4344D4C6D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02E-44C1-9D11-E4344D4C6D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02E-44C1-9D11-E4344D4C6D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'Ark1'!$A$2:$A$4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Ikke relevant</c:v>
                </c:pt>
              </c:strCache>
            </c:strRef>
          </c:cat>
          <c:val>
            <c:numRef>
              <c:f>'Ark1'!$B$2:$B$4</c:f>
              <c:numCache>
                <c:formatCode>0%</c:formatCode>
                <c:ptCount val="3"/>
                <c:pt idx="0">
                  <c:v>0.248</c:v>
                </c:pt>
                <c:pt idx="1">
                  <c:v>0.47799999999999998</c:v>
                </c:pt>
                <c:pt idx="2">
                  <c:v>0.27300000000000002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0F-48B0-AA0B-502877D47D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Magasin/tidsskrift</c:v>
                </c:pt>
                <c:pt idx="1">
                  <c:v>Riksavis</c:v>
                </c:pt>
                <c:pt idx="2">
                  <c:v>Lokal-/regionalavis</c:v>
                </c:pt>
                <c:pt idx="3">
                  <c:v>Andre nettmedier</c:v>
                </c:pt>
                <c:pt idx="4">
                  <c:v>Blogg</c:v>
                </c:pt>
                <c:pt idx="5">
                  <c:v>Radio</c:v>
                </c:pt>
                <c:pt idx="6">
                  <c:v>TV</c:v>
                </c:pt>
              </c:strCache>
            </c:strRef>
          </c:cat>
          <c:val>
            <c:numRef>
              <c:f>'Ark1'!$B$2:$B$8</c:f>
              <c:numCache>
                <c:formatCode>0%</c:formatCode>
                <c:ptCount val="7"/>
                <c:pt idx="0">
                  <c:v>0.48399999999999999</c:v>
                </c:pt>
                <c:pt idx="1">
                  <c:v>0.47199999999999998</c:v>
                </c:pt>
                <c:pt idx="2">
                  <c:v>0.26100000000000001</c:v>
                </c:pt>
                <c:pt idx="3">
                  <c:v>0.24199999999999999</c:v>
                </c:pt>
                <c:pt idx="4">
                  <c:v>6.8000000000000005E-2</c:v>
                </c:pt>
                <c:pt idx="5">
                  <c:v>5.6000000000000001E-2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40-4461-A76F-443A2C229A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487158072"/>
        <c:axId val="487162200"/>
      </c:barChart>
      <c:catAx>
        <c:axId val="487158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7162200"/>
        <c:crosses val="autoZero"/>
        <c:auto val="1"/>
        <c:lblAlgn val="ctr"/>
        <c:lblOffset val="100"/>
        <c:noMultiLvlLbl val="0"/>
      </c:catAx>
      <c:valAx>
        <c:axId val="487162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7158072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'Ark1'!$A$2:$A$7</c:f>
              <c:strCache>
                <c:ptCount val="6"/>
                <c:pt idx="0">
                  <c:v>Litteratur</c:v>
                </c:pt>
                <c:pt idx="1">
                  <c:v>Visuell kunst</c:v>
                </c:pt>
                <c:pt idx="2">
                  <c:v>Scenekunst</c:v>
                </c:pt>
                <c:pt idx="3">
                  <c:v>Musikk</c:v>
                </c:pt>
                <c:pt idx="4">
                  <c:v>Film</c:v>
                </c:pt>
                <c:pt idx="5">
                  <c:v>Dans</c:v>
                </c:pt>
              </c:strCache>
            </c:strRef>
          </c:cat>
          <c:val>
            <c:numRef>
              <c:f>'Ark1'!$B$2:$B$7</c:f>
              <c:numCache>
                <c:formatCode>0%</c:formatCode>
                <c:ptCount val="6"/>
                <c:pt idx="0">
                  <c:v>0.60199999999999998</c:v>
                </c:pt>
                <c:pt idx="1">
                  <c:v>0.21099999999999999</c:v>
                </c:pt>
                <c:pt idx="2">
                  <c:v>0.2049</c:v>
                </c:pt>
                <c:pt idx="3">
                  <c:v>0.18</c:v>
                </c:pt>
                <c:pt idx="4">
                  <c:v>6.8000000000000005E-2</c:v>
                </c:pt>
                <c:pt idx="5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40-4461-A76F-443A2C229A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487223528"/>
        <c:axId val="487278136"/>
      </c:barChart>
      <c:catAx>
        <c:axId val="4872235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7278136"/>
        <c:crosses val="autoZero"/>
        <c:auto val="1"/>
        <c:lblAlgn val="ctr"/>
        <c:lblOffset val="100"/>
        <c:noMultiLvlLbl val="0"/>
      </c:catAx>
      <c:valAx>
        <c:axId val="487278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7223528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Mer i dag enn for 5 år siden</c:v>
                </c:pt>
                <c:pt idx="1">
                  <c:v>Omtrent like mye</c:v>
                </c:pt>
                <c:pt idx="2">
                  <c:v>Mindre i dag enn for 5 år siden</c:v>
                </c:pt>
                <c:pt idx="3">
                  <c:v>Vet ikke/ikke aktuelt</c:v>
                </c:pt>
              </c:strCache>
            </c:strRef>
          </c:cat>
          <c:val>
            <c:numRef>
              <c:f>'Ark1'!$B$2:$B$5</c:f>
              <c:numCache>
                <c:formatCode>0%</c:formatCode>
                <c:ptCount val="4"/>
                <c:pt idx="0">
                  <c:v>0.05</c:v>
                </c:pt>
                <c:pt idx="1">
                  <c:v>0.161</c:v>
                </c:pt>
                <c:pt idx="2">
                  <c:v>0.72</c:v>
                </c:pt>
                <c:pt idx="3">
                  <c:v>6.8000000000000005E-2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1-49FC-8B52-2952A177D5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486935160"/>
        <c:axId val="486938824"/>
      </c:barChart>
      <c:catAx>
        <c:axId val="486935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6938824"/>
        <c:crosses val="autoZero"/>
        <c:auto val="1"/>
        <c:lblAlgn val="ctr"/>
        <c:lblOffset val="100"/>
        <c:noMultiLvlLbl val="0"/>
      </c:catAx>
      <c:valAx>
        <c:axId val="486938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6935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Mer i dag enn for 5 år siden</c:v>
                </c:pt>
                <c:pt idx="1">
                  <c:v>Omtrent like mye</c:v>
                </c:pt>
                <c:pt idx="2">
                  <c:v>Mindre i dag enn for 5 år siden</c:v>
                </c:pt>
                <c:pt idx="3">
                  <c:v>Vet ikke/ikke aktuelt</c:v>
                </c:pt>
              </c:strCache>
            </c:strRef>
          </c:cat>
          <c:val>
            <c:numRef>
              <c:f>'Ark1'!$B$2:$B$5</c:f>
              <c:numCache>
                <c:formatCode>0%</c:formatCode>
                <c:ptCount val="4"/>
                <c:pt idx="0">
                  <c:v>3.6999999999999998E-2</c:v>
                </c:pt>
                <c:pt idx="1">
                  <c:v>0.112</c:v>
                </c:pt>
                <c:pt idx="2">
                  <c:v>0.70799999999999996</c:v>
                </c:pt>
                <c:pt idx="3">
                  <c:v>0.14299999999999999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1-49FC-8B52-2952A177D5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487186920"/>
        <c:axId val="487242520"/>
      </c:barChart>
      <c:catAx>
        <c:axId val="487186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7242520"/>
        <c:crosses val="autoZero"/>
        <c:auto val="1"/>
        <c:lblAlgn val="ctr"/>
        <c:lblOffset val="100"/>
        <c:noMultiLvlLbl val="0"/>
      </c:catAx>
      <c:valAx>
        <c:axId val="487242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7186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Andel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0D-42AC-8714-4E5330207D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B0D-42AC-8714-4E5330207D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B0D-42AC-8714-4E5330207D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'Ark1'!$A$2:$A$4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ikke/ikke aktuelt</c:v>
                </c:pt>
              </c:strCache>
            </c:strRef>
          </c:cat>
          <c:val>
            <c:numRef>
              <c:f>'Ark1'!$B$2:$B$4</c:f>
              <c:numCache>
                <c:formatCode>0%</c:formatCode>
                <c:ptCount val="3"/>
                <c:pt idx="0">
                  <c:v>0.51600000000000001</c:v>
                </c:pt>
                <c:pt idx="1">
                  <c:v>0.16800000000000001</c:v>
                </c:pt>
                <c:pt idx="2">
                  <c:v>0.317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0F-48B0-AA0B-502877D47D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Helt enig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6975308641975301E-2"/>
                  <c:y val="2.209474536137390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29-4909-871F-E8A868F73F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Kritikk er viktig for kunstnerisk virksomhet</c:v>
                </c:pt>
                <c:pt idx="1">
                  <c:v>Norske kritikere har stadig vanskeligere arbeidsforhold</c:v>
                </c:pt>
                <c:pt idx="2">
                  <c:v>Seriøst kulturstoff må i stadig større grad vike for underholdningsstoff</c:v>
                </c:pt>
                <c:pt idx="3">
                  <c:v>Kritikken må stadig vike for lanserings- og PR-stoff</c:v>
                </c:pt>
                <c:pt idx="4">
                  <c:v>Jeg skriver stadig mer forbrukerrettet kritikk</c:v>
                </c:pt>
              </c:strCache>
            </c:strRef>
          </c:cat>
          <c:val>
            <c:numRef>
              <c:f>'Ark1'!$B$2:$B$6</c:f>
              <c:numCache>
                <c:formatCode>0%</c:formatCode>
                <c:ptCount val="5"/>
                <c:pt idx="0">
                  <c:v>0.92500000000000004</c:v>
                </c:pt>
                <c:pt idx="1">
                  <c:v>0.54700000000000004</c:v>
                </c:pt>
                <c:pt idx="2">
                  <c:v>0.53400000000000003</c:v>
                </c:pt>
                <c:pt idx="3">
                  <c:v>0.40400000000000003</c:v>
                </c:pt>
                <c:pt idx="4">
                  <c:v>2.5000000000000001E-2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29-4909-871F-E8A868F73F4A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Noe enig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172839506172729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29-4909-871F-E8A868F73F4A}"/>
                </c:ext>
              </c:extLst>
            </c:dLbl>
            <c:dLbl>
              <c:idx val="4"/>
              <c:layout>
                <c:manualLayout>
                  <c:x val="1.54320987654321E-2"/>
                  <c:y val="1.0288667567714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29-4909-871F-E8A868F73F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Kritikk er viktig for kunstnerisk virksomhet</c:v>
                </c:pt>
                <c:pt idx="1">
                  <c:v>Norske kritikere har stadig vanskeligere arbeidsforhold</c:v>
                </c:pt>
                <c:pt idx="2">
                  <c:v>Seriøst kulturstoff må i stadig større grad vike for underholdningsstoff</c:v>
                </c:pt>
                <c:pt idx="3">
                  <c:v>Kritikken må stadig vike for lanserings- og PR-stoff</c:v>
                </c:pt>
                <c:pt idx="4">
                  <c:v>Jeg skriver stadig mer forbrukerrettet kritikk</c:v>
                </c:pt>
              </c:strCache>
            </c:strRef>
          </c:cat>
          <c:val>
            <c:numRef>
              <c:f>'Ark1'!$C$2:$C$6</c:f>
              <c:numCache>
                <c:formatCode>0%</c:formatCode>
                <c:ptCount val="5"/>
                <c:pt idx="0">
                  <c:v>4.2999999999999997E-2</c:v>
                </c:pt>
                <c:pt idx="1">
                  <c:v>0.29199999999999998</c:v>
                </c:pt>
                <c:pt idx="2">
                  <c:v>0.39100000000000001</c:v>
                </c:pt>
                <c:pt idx="3">
                  <c:v>0.41</c:v>
                </c:pt>
                <c:pt idx="4">
                  <c:v>0.16800000000000001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29-4909-871F-E8A868F73F4A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Noe uenig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'Ark1'!$A$2:$A$6</c:f>
              <c:strCache>
                <c:ptCount val="5"/>
                <c:pt idx="0">
                  <c:v>Kritikk er viktig for kunstnerisk virksomhet</c:v>
                </c:pt>
                <c:pt idx="1">
                  <c:v>Norske kritikere har stadig vanskeligere arbeidsforhold</c:v>
                </c:pt>
                <c:pt idx="2">
                  <c:v>Seriøst kulturstoff må i stadig større grad vike for underholdningsstoff</c:v>
                </c:pt>
                <c:pt idx="3">
                  <c:v>Kritikken må stadig vike for lanserings- og PR-stoff</c:v>
                </c:pt>
                <c:pt idx="4">
                  <c:v>Jeg skriver stadig mer forbrukerrettet kritikk</c:v>
                </c:pt>
              </c:strCache>
            </c:strRef>
          </c:cat>
          <c:val>
            <c:numRef>
              <c:f>'Ark1'!$D$2:$D$6</c:f>
              <c:numCache>
                <c:formatCode>0%</c:formatCode>
                <c:ptCount val="5"/>
                <c:pt idx="0">
                  <c:v>1.2E-2</c:v>
                </c:pt>
                <c:pt idx="1">
                  <c:v>4.2999999999999997E-2</c:v>
                </c:pt>
                <c:pt idx="2">
                  <c:v>2.5000000000000001E-2</c:v>
                </c:pt>
                <c:pt idx="3">
                  <c:v>6.2E-2</c:v>
                </c:pt>
                <c:pt idx="4">
                  <c:v>0.224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D7-4EAC-BE5E-F59602EEA03F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Helt uenig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'Ark1'!$A$2:$A$6</c:f>
              <c:strCache>
                <c:ptCount val="5"/>
                <c:pt idx="0">
                  <c:v>Kritikk er viktig for kunstnerisk virksomhet</c:v>
                </c:pt>
                <c:pt idx="1">
                  <c:v>Norske kritikere har stadig vanskeligere arbeidsforhold</c:v>
                </c:pt>
                <c:pt idx="2">
                  <c:v>Seriøst kulturstoff må i stadig større grad vike for underholdningsstoff</c:v>
                </c:pt>
                <c:pt idx="3">
                  <c:v>Kritikken må stadig vike for lanserings- og PR-stoff</c:v>
                </c:pt>
                <c:pt idx="4">
                  <c:v>Jeg skriver stadig mer forbrukerrettet kritikk</c:v>
                </c:pt>
              </c:strCache>
            </c:strRef>
          </c:cat>
          <c:val>
            <c:numRef>
              <c:f>'Ark1'!$E$2:$E$6</c:f>
              <c:numCache>
                <c:formatCode>0%</c:formatCode>
                <c:ptCount val="5"/>
                <c:pt idx="0">
                  <c:v>1.2E-2</c:v>
                </c:pt>
                <c:pt idx="1">
                  <c:v>6.0000000000000001E-3</c:v>
                </c:pt>
                <c:pt idx="2">
                  <c:v>1.2E-2</c:v>
                </c:pt>
                <c:pt idx="3">
                  <c:v>2.5000000000000001E-2</c:v>
                </c:pt>
                <c:pt idx="4">
                  <c:v>0.40400000000000003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D7-4EAC-BE5E-F59602EEA03F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Vet ikke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'Ark1'!$A$2:$A$6</c:f>
              <c:strCache>
                <c:ptCount val="5"/>
                <c:pt idx="0">
                  <c:v>Kritikk er viktig for kunstnerisk virksomhet</c:v>
                </c:pt>
                <c:pt idx="1">
                  <c:v>Norske kritikere har stadig vanskeligere arbeidsforhold</c:v>
                </c:pt>
                <c:pt idx="2">
                  <c:v>Seriøst kulturstoff må i stadig større grad vike for underholdningsstoff</c:v>
                </c:pt>
                <c:pt idx="3">
                  <c:v>Kritikken må stadig vike for lanserings- og PR-stoff</c:v>
                </c:pt>
                <c:pt idx="4">
                  <c:v>Jeg skriver stadig mer forbrukerrettet kritikk</c:v>
                </c:pt>
              </c:strCache>
            </c:strRef>
          </c:cat>
          <c:val>
            <c:numRef>
              <c:f>'Ark1'!$F$2:$F$6</c:f>
              <c:numCache>
                <c:formatCode>0%</c:formatCode>
                <c:ptCount val="5"/>
                <c:pt idx="0">
                  <c:v>6.0000000000000001E-3</c:v>
                </c:pt>
                <c:pt idx="1">
                  <c:v>0.112</c:v>
                </c:pt>
                <c:pt idx="2">
                  <c:v>3.6999999999999998E-2</c:v>
                </c:pt>
                <c:pt idx="3">
                  <c:v>9.9000000000000005E-2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D7-4EAC-BE5E-F59602EEA0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86622600"/>
        <c:axId val="486626264"/>
      </c:barChart>
      <c:catAx>
        <c:axId val="486622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6626264"/>
        <c:crosses val="autoZero"/>
        <c:auto val="1"/>
        <c:lblAlgn val="ctr"/>
        <c:lblOffset val="100"/>
        <c:noMultiLvlLbl val="0"/>
      </c:catAx>
      <c:valAx>
        <c:axId val="48662626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662260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nb-NO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I svært stor grad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'Ark1'!$A$2:$A$4</c:f>
              <c:strCache>
                <c:ptCount val="3"/>
                <c:pt idx="0">
                  <c:v>Nedskjæringer i redaksjonene</c:v>
                </c:pt>
                <c:pt idx="1">
                  <c:v>Innholdsmarkedsføring</c:v>
                </c:pt>
                <c:pt idx="2">
                  <c:v>Deling av stoff</c:v>
                </c:pt>
              </c:strCache>
            </c:strRef>
          </c:cat>
          <c:val>
            <c:numRef>
              <c:f>'Ark1'!$B$2:$B$4</c:f>
              <c:numCache>
                <c:formatCode>0%</c:formatCode>
                <c:ptCount val="3"/>
                <c:pt idx="0">
                  <c:v>0.46</c:v>
                </c:pt>
                <c:pt idx="1">
                  <c:v>0.13700000000000001</c:v>
                </c:pt>
                <c:pt idx="2">
                  <c:v>9.9000000000000005E-2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82-4F17-A600-5AED4FE688AD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I stor grad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'Ark1'!$A$2:$A$4</c:f>
              <c:strCache>
                <c:ptCount val="3"/>
                <c:pt idx="0">
                  <c:v>Nedskjæringer i redaksjonene</c:v>
                </c:pt>
                <c:pt idx="1">
                  <c:v>Innholdsmarkedsføring</c:v>
                </c:pt>
                <c:pt idx="2">
                  <c:v>Deling av stoff</c:v>
                </c:pt>
              </c:strCache>
            </c:strRef>
          </c:cat>
          <c:val>
            <c:numRef>
              <c:f>'Ark1'!$C$2:$C$4</c:f>
              <c:numCache>
                <c:formatCode>0%</c:formatCode>
                <c:ptCount val="3"/>
                <c:pt idx="0">
                  <c:v>0.42199999999999999</c:v>
                </c:pt>
                <c:pt idx="1">
                  <c:v>0.33500000000000002</c:v>
                </c:pt>
                <c:pt idx="2">
                  <c:v>0.29199999999999998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82-4F17-A600-5AED4FE688AD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I liten grad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'Ark1'!$A$2:$A$4</c:f>
              <c:strCache>
                <c:ptCount val="3"/>
                <c:pt idx="0">
                  <c:v>Nedskjæringer i redaksjonene</c:v>
                </c:pt>
                <c:pt idx="1">
                  <c:v>Innholdsmarkedsføring</c:v>
                </c:pt>
                <c:pt idx="2">
                  <c:v>Deling av stoff</c:v>
                </c:pt>
              </c:strCache>
            </c:strRef>
          </c:cat>
          <c:val>
            <c:numRef>
              <c:f>'Ark1'!$D$2:$D$4</c:f>
              <c:numCache>
                <c:formatCode>0%</c:formatCode>
                <c:ptCount val="3"/>
                <c:pt idx="0">
                  <c:v>3.6999999999999998E-2</c:v>
                </c:pt>
                <c:pt idx="1">
                  <c:v>0.155</c:v>
                </c:pt>
                <c:pt idx="2">
                  <c:v>0.24199999999999999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83-47FA-BBF8-D85B2CB08361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I svært liten grad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'Ark1'!$A$2:$A$4</c:f>
              <c:strCache>
                <c:ptCount val="3"/>
                <c:pt idx="0">
                  <c:v>Nedskjæringer i redaksjonene</c:v>
                </c:pt>
                <c:pt idx="1">
                  <c:v>Innholdsmarkedsføring</c:v>
                </c:pt>
                <c:pt idx="2">
                  <c:v>Deling av stoff</c:v>
                </c:pt>
              </c:strCache>
            </c:strRef>
          </c:cat>
          <c:val>
            <c:numRef>
              <c:f>'Ark1'!$E$2:$E$4</c:f>
              <c:numCache>
                <c:formatCode>0%</c:formatCode>
                <c:ptCount val="3"/>
                <c:pt idx="0">
                  <c:v>0</c:v>
                </c:pt>
                <c:pt idx="1">
                  <c:v>3.6999999999999998E-2</c:v>
                </c:pt>
                <c:pt idx="2">
                  <c:v>4.3999999999999997E-2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83-47FA-BBF8-D85B2CB08361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Vet ikke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'Ark1'!$A$2:$A$4</c:f>
              <c:strCache>
                <c:ptCount val="3"/>
                <c:pt idx="0">
                  <c:v>Nedskjæringer i redaksjonene</c:v>
                </c:pt>
                <c:pt idx="1">
                  <c:v>Innholdsmarkedsføring</c:v>
                </c:pt>
                <c:pt idx="2">
                  <c:v>Deling av stoff</c:v>
                </c:pt>
              </c:strCache>
            </c:strRef>
          </c:cat>
          <c:val>
            <c:numRef>
              <c:f>'Ark1'!$F$2:$F$4</c:f>
              <c:numCache>
                <c:formatCode>0%</c:formatCode>
                <c:ptCount val="3"/>
                <c:pt idx="0">
                  <c:v>8.1000000000000003E-2</c:v>
                </c:pt>
                <c:pt idx="1">
                  <c:v>0.33500000000000002</c:v>
                </c:pt>
                <c:pt idx="2">
                  <c:v>0.32300000000000001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83-47FA-BBF8-D85B2CB08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86711832"/>
        <c:axId val="486722968"/>
      </c:barChart>
      <c:catAx>
        <c:axId val="4867118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6722968"/>
        <c:crosses val="autoZero"/>
        <c:auto val="1"/>
        <c:lblAlgn val="ctr"/>
        <c:lblOffset val="100"/>
        <c:noMultiLvlLbl val="0"/>
      </c:catAx>
      <c:valAx>
        <c:axId val="48672296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6711832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'Ark1'!$A$2:$A$7</c:f>
              <c:strCache>
                <c:ptCount val="6"/>
                <c:pt idx="0">
                  <c:v>0 til 5 år</c:v>
                </c:pt>
                <c:pt idx="1">
                  <c:v>6 til 10 år</c:v>
                </c:pt>
                <c:pt idx="2">
                  <c:v>11 til 15 år</c:v>
                </c:pt>
                <c:pt idx="3">
                  <c:v>16 til 20 år</c:v>
                </c:pt>
                <c:pt idx="4">
                  <c:v>21 til 25 år</c:v>
                </c:pt>
                <c:pt idx="5">
                  <c:v>Over 25 år</c:v>
                </c:pt>
              </c:strCache>
            </c:strRef>
          </c:cat>
          <c:val>
            <c:numRef>
              <c:f>'Ark1'!$B$2:$B$7</c:f>
              <c:numCache>
                <c:formatCode>0%</c:formatCode>
                <c:ptCount val="6"/>
                <c:pt idx="0">
                  <c:v>0.15</c:v>
                </c:pt>
                <c:pt idx="1">
                  <c:v>0.24</c:v>
                </c:pt>
                <c:pt idx="2">
                  <c:v>0.19</c:v>
                </c:pt>
                <c:pt idx="3">
                  <c:v>0.15</c:v>
                </c:pt>
                <c:pt idx="4">
                  <c:v>7.0000000000000007E-2</c:v>
                </c:pt>
                <c:pt idx="5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DF-42FE-A55A-0289912555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45990328"/>
        <c:axId val="243705304"/>
      </c:barChart>
      <c:catAx>
        <c:axId val="2459903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3705304"/>
        <c:crosses val="autoZero"/>
        <c:auto val="1"/>
        <c:lblAlgn val="ctr"/>
        <c:lblOffset val="100"/>
        <c:noMultiLvlLbl val="0"/>
      </c:catAx>
      <c:valAx>
        <c:axId val="243705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5990328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nb-NO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Bedre</c:v>
                </c:pt>
                <c:pt idx="1">
                  <c:v>På samme nivå</c:v>
                </c:pt>
                <c:pt idx="2">
                  <c:v>Dårligere</c:v>
                </c:pt>
                <c:pt idx="3">
                  <c:v>Vet ikke</c:v>
                </c:pt>
              </c:strCache>
            </c:strRef>
          </c:cat>
          <c:val>
            <c:numRef>
              <c:f>'Ark1'!$B$2:$B$5</c:f>
              <c:numCache>
                <c:formatCode>0%</c:formatCode>
                <c:ptCount val="4"/>
                <c:pt idx="0">
                  <c:v>0.112</c:v>
                </c:pt>
                <c:pt idx="1">
                  <c:v>0.497</c:v>
                </c:pt>
                <c:pt idx="2">
                  <c:v>0.248</c:v>
                </c:pt>
                <c:pt idx="3">
                  <c:v>0.14299999999999999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EE-4967-96D2-E8335B9D12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486824792"/>
        <c:axId val="486828456"/>
      </c:barChart>
      <c:catAx>
        <c:axId val="486824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6828456"/>
        <c:crosses val="autoZero"/>
        <c:auto val="1"/>
        <c:lblAlgn val="ctr"/>
        <c:lblOffset val="100"/>
        <c:noMultiLvlLbl val="0"/>
      </c:catAx>
      <c:valAx>
        <c:axId val="486828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6824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Helt enig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2345679012345699E-2"/>
                  <c:y val="2.209474537166260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9E-49B6-9B35-8BBAF75E3A29}"/>
                </c:ext>
              </c:extLst>
            </c:dLbl>
            <c:dLbl>
              <c:idx val="4"/>
              <c:layout>
                <c:manualLayout>
                  <c:x val="1.6975308641975301E-2"/>
                  <c:y val="2.209474536137390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29-4909-871F-E8A868F73F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Jeg bekymrer meg for hva som skjer med økonomien hvis jeg blir syk/arbeidsufør</c:v>
                </c:pt>
                <c:pt idx="1">
                  <c:v>Jeg har vurdert å slutte som kritiker på grunn av økonomi</c:v>
                </c:pt>
                <c:pt idx="2">
                  <c:v>Samfunnet verdsetter mitt yrke</c:v>
                </c:pt>
                <c:pt idx="3">
                  <c:v>Jeg har ventet med å få barn på grunn av dårlig økonomi</c:v>
                </c:pt>
              </c:strCache>
            </c:strRef>
          </c:cat>
          <c:val>
            <c:numRef>
              <c:f>'Ark1'!$B$2:$B$5</c:f>
              <c:numCache>
                <c:formatCode>0%</c:formatCode>
                <c:ptCount val="4"/>
                <c:pt idx="0">
                  <c:v>0.379</c:v>
                </c:pt>
                <c:pt idx="1">
                  <c:v>0.28000000000000003</c:v>
                </c:pt>
                <c:pt idx="2">
                  <c:v>8.6999999999999994E-2</c:v>
                </c:pt>
                <c:pt idx="3">
                  <c:v>3.6999999999999998E-2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29-4909-871F-E8A868F73F4A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Noe enig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5432098765432001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EC-44EE-8E3F-759475C950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Jeg bekymrer meg for hva som skjer med økonomien hvis jeg blir syk/arbeidsufør</c:v>
                </c:pt>
                <c:pt idx="1">
                  <c:v>Jeg har vurdert å slutte som kritiker på grunn av økonomi</c:v>
                </c:pt>
                <c:pt idx="2">
                  <c:v>Samfunnet verdsetter mitt yrke</c:v>
                </c:pt>
                <c:pt idx="3">
                  <c:v>Jeg har ventet med å få barn på grunn av dårlig økonomi</c:v>
                </c:pt>
              </c:strCache>
            </c:strRef>
          </c:cat>
          <c:val>
            <c:numRef>
              <c:f>'Ark1'!$C$2:$C$5</c:f>
              <c:numCache>
                <c:formatCode>0%</c:formatCode>
                <c:ptCount val="4"/>
                <c:pt idx="0">
                  <c:v>0.18</c:v>
                </c:pt>
                <c:pt idx="1">
                  <c:v>0.13700000000000001</c:v>
                </c:pt>
                <c:pt idx="2">
                  <c:v>0.42899999999999999</c:v>
                </c:pt>
                <c:pt idx="3">
                  <c:v>0.14299999999999999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29-4909-871F-E8A868F73F4A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Noe uenig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Jeg bekymrer meg for hva som skjer med økonomien hvis jeg blir syk/arbeidsufør</c:v>
                </c:pt>
                <c:pt idx="1">
                  <c:v>Jeg har vurdert å slutte som kritiker på grunn av økonomi</c:v>
                </c:pt>
                <c:pt idx="2">
                  <c:v>Samfunnet verdsetter mitt yrke</c:v>
                </c:pt>
                <c:pt idx="3">
                  <c:v>Jeg har ventet med å få barn på grunn av dårlig økonomi</c:v>
                </c:pt>
              </c:strCache>
            </c:strRef>
          </c:cat>
          <c:val>
            <c:numRef>
              <c:f>'Ark1'!$D$2:$D$5</c:f>
              <c:numCache>
                <c:formatCode>0%</c:formatCode>
                <c:ptCount val="4"/>
                <c:pt idx="0">
                  <c:v>6.8000000000000005E-2</c:v>
                </c:pt>
                <c:pt idx="1">
                  <c:v>0.112</c:v>
                </c:pt>
                <c:pt idx="2">
                  <c:v>0.27300000000000002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C-44EE-8E3F-759475C9505E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Helt uenig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Jeg bekymrer meg for hva som skjer med økonomien hvis jeg blir syk/arbeidsufør</c:v>
                </c:pt>
                <c:pt idx="1">
                  <c:v>Jeg har vurdert å slutte som kritiker på grunn av økonomi</c:v>
                </c:pt>
                <c:pt idx="2">
                  <c:v>Samfunnet verdsetter mitt yrke</c:v>
                </c:pt>
                <c:pt idx="3">
                  <c:v>Jeg har ventet med å få barn på grunn av dårlig økonomi</c:v>
                </c:pt>
              </c:strCache>
            </c:strRef>
          </c:cat>
          <c:val>
            <c:numRef>
              <c:f>'Ark1'!$E$2:$E$5</c:f>
              <c:numCache>
                <c:formatCode>0%</c:formatCode>
                <c:ptCount val="4"/>
                <c:pt idx="0">
                  <c:v>0.124</c:v>
                </c:pt>
                <c:pt idx="1">
                  <c:v>0.255</c:v>
                </c:pt>
                <c:pt idx="2">
                  <c:v>0.11799999999999999</c:v>
                </c:pt>
                <c:pt idx="3">
                  <c:v>0.32300000000000001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C-44EE-8E3F-759475C9505E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Vet ikke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Jeg bekymrer meg for hva som skjer med økonomien hvis jeg blir syk/arbeidsufør</c:v>
                </c:pt>
                <c:pt idx="1">
                  <c:v>Jeg har vurdert å slutte som kritiker på grunn av økonomi</c:v>
                </c:pt>
                <c:pt idx="2">
                  <c:v>Samfunnet verdsetter mitt yrke</c:v>
                </c:pt>
                <c:pt idx="3">
                  <c:v>Jeg har ventet med å få barn på grunn av dårlig økonomi</c:v>
                </c:pt>
              </c:strCache>
            </c:strRef>
          </c:cat>
          <c:val>
            <c:numRef>
              <c:f>'Ark1'!$F$2:$F$5</c:f>
              <c:numCache>
                <c:formatCode>0%</c:formatCode>
                <c:ptCount val="4"/>
                <c:pt idx="0">
                  <c:v>0.248</c:v>
                </c:pt>
                <c:pt idx="1">
                  <c:v>0.217</c:v>
                </c:pt>
                <c:pt idx="2">
                  <c:v>9.2999999999999999E-2</c:v>
                </c:pt>
                <c:pt idx="3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EC-44EE-8E3F-759475C950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86590840"/>
        <c:axId val="486594504"/>
      </c:barChart>
      <c:catAx>
        <c:axId val="4865908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6594504"/>
        <c:crosses val="autoZero"/>
        <c:auto val="1"/>
        <c:lblAlgn val="ctr"/>
        <c:lblOffset val="100"/>
        <c:noMultiLvlLbl val="0"/>
      </c:catAx>
      <c:valAx>
        <c:axId val="48659450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659084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nb-NO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Helt enig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2345679012345699E-2"/>
                  <c:y val="2.209474537166260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9E-49B6-9B35-8BBAF75E3A29}"/>
                </c:ext>
              </c:extLst>
            </c:dLbl>
            <c:dLbl>
              <c:idx val="4"/>
              <c:layout>
                <c:manualLayout>
                  <c:x val="1.6975308641975301E-2"/>
                  <c:y val="2.209474536137390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29-4909-871F-E8A868F73F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Det er viktig for meg å ha gode pensjonsordninger</c:v>
                </c:pt>
                <c:pt idx="1">
                  <c:v>Jeg tror mine pensjonsrettigheter vil bli svekket i årene som kommer</c:v>
                </c:pt>
                <c:pt idx="2">
                  <c:v>Jeg aner ikke hva jeg vil få i pensjon</c:v>
                </c:pt>
                <c:pt idx="3">
                  <c:v>Jeg opplever stor grad av trygghet rundt mine fremtidige pensjoner</c:v>
                </c:pt>
                <c:pt idx="4">
                  <c:v>Jeg er trygg på at staten vil sikre meg en god pensjonsordning</c:v>
                </c:pt>
              </c:strCache>
            </c:strRef>
          </c:cat>
          <c:val>
            <c:numRef>
              <c:f>'Ark1'!$B$2:$B$6</c:f>
              <c:numCache>
                <c:formatCode>0%</c:formatCode>
                <c:ptCount val="5"/>
                <c:pt idx="0">
                  <c:v>0.60899999999999999</c:v>
                </c:pt>
                <c:pt idx="1">
                  <c:v>0.34200000000000003</c:v>
                </c:pt>
                <c:pt idx="2">
                  <c:v>0.317</c:v>
                </c:pt>
                <c:pt idx="3">
                  <c:v>0.193</c:v>
                </c:pt>
                <c:pt idx="4">
                  <c:v>0.13700000000000001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29-4909-871F-E8A868F73F4A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Noe enig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Det er viktig for meg å ha gode pensjonsordninger</c:v>
                </c:pt>
                <c:pt idx="1">
                  <c:v>Jeg tror mine pensjonsrettigheter vil bli svekket i årene som kommer</c:v>
                </c:pt>
                <c:pt idx="2">
                  <c:v>Jeg aner ikke hva jeg vil få i pensjon</c:v>
                </c:pt>
                <c:pt idx="3">
                  <c:v>Jeg opplever stor grad av trygghet rundt mine fremtidige pensjoner</c:v>
                </c:pt>
                <c:pt idx="4">
                  <c:v>Jeg er trygg på at staten vil sikre meg en god pensjonsordning</c:v>
                </c:pt>
              </c:strCache>
            </c:strRef>
          </c:cat>
          <c:val>
            <c:numRef>
              <c:f>'Ark1'!$C$2:$C$6</c:f>
              <c:numCache>
                <c:formatCode>0%</c:formatCode>
                <c:ptCount val="5"/>
                <c:pt idx="0">
                  <c:v>0.255</c:v>
                </c:pt>
                <c:pt idx="1">
                  <c:v>0.35399999999999998</c:v>
                </c:pt>
                <c:pt idx="2">
                  <c:v>0.20499999999999999</c:v>
                </c:pt>
                <c:pt idx="3">
                  <c:v>0.161</c:v>
                </c:pt>
                <c:pt idx="4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29-4909-871F-E8A868F73F4A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Noe uenig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'Ark1'!$A$2:$A$6</c:f>
              <c:strCache>
                <c:ptCount val="5"/>
                <c:pt idx="0">
                  <c:v>Det er viktig for meg å ha gode pensjonsordninger</c:v>
                </c:pt>
                <c:pt idx="1">
                  <c:v>Jeg tror mine pensjonsrettigheter vil bli svekket i årene som kommer</c:v>
                </c:pt>
                <c:pt idx="2">
                  <c:v>Jeg aner ikke hva jeg vil få i pensjon</c:v>
                </c:pt>
                <c:pt idx="3">
                  <c:v>Jeg opplever stor grad av trygghet rundt mine fremtidige pensjoner</c:v>
                </c:pt>
                <c:pt idx="4">
                  <c:v>Jeg er trygg på at staten vil sikre meg en god pensjonsordning</c:v>
                </c:pt>
              </c:strCache>
            </c:strRef>
          </c:cat>
          <c:val>
            <c:numRef>
              <c:f>'Ark1'!$D$2:$D$6</c:f>
              <c:numCache>
                <c:formatCode>0%</c:formatCode>
                <c:ptCount val="5"/>
                <c:pt idx="0">
                  <c:v>1.8599999999999998E-2</c:v>
                </c:pt>
                <c:pt idx="1">
                  <c:v>6.2E-2</c:v>
                </c:pt>
                <c:pt idx="2">
                  <c:v>0.13039999999999999</c:v>
                </c:pt>
                <c:pt idx="3">
                  <c:v>0.1615</c:v>
                </c:pt>
                <c:pt idx="4">
                  <c:v>0.31680000000000003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87-42F6-A10C-CB2A8171623C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Helt uenig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'Ark1'!$A$2:$A$6</c:f>
              <c:strCache>
                <c:ptCount val="5"/>
                <c:pt idx="0">
                  <c:v>Det er viktig for meg å ha gode pensjonsordninger</c:v>
                </c:pt>
                <c:pt idx="1">
                  <c:v>Jeg tror mine pensjonsrettigheter vil bli svekket i årene som kommer</c:v>
                </c:pt>
                <c:pt idx="2">
                  <c:v>Jeg aner ikke hva jeg vil få i pensjon</c:v>
                </c:pt>
                <c:pt idx="3">
                  <c:v>Jeg opplever stor grad av trygghet rundt mine fremtidige pensjoner</c:v>
                </c:pt>
                <c:pt idx="4">
                  <c:v>Jeg er trygg på at staten vil sikre meg en god pensjonsordning</c:v>
                </c:pt>
              </c:strCache>
            </c:strRef>
          </c:cat>
          <c:val>
            <c:numRef>
              <c:f>'Ark1'!$E$2:$E$6</c:f>
              <c:numCache>
                <c:formatCode>0%</c:formatCode>
                <c:ptCount val="5"/>
                <c:pt idx="0">
                  <c:v>2.4799999999999999E-2</c:v>
                </c:pt>
                <c:pt idx="1">
                  <c:v>3.1E-2</c:v>
                </c:pt>
                <c:pt idx="2">
                  <c:v>0.22359999999999999</c:v>
                </c:pt>
                <c:pt idx="3">
                  <c:v>0.3851</c:v>
                </c:pt>
                <c:pt idx="4">
                  <c:v>0.29809999999999998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87-42F6-A10C-CB2A8171623C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Vet ikke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'Ark1'!$A$2:$A$6</c:f>
              <c:strCache>
                <c:ptCount val="5"/>
                <c:pt idx="0">
                  <c:v>Det er viktig for meg å ha gode pensjonsordninger</c:v>
                </c:pt>
                <c:pt idx="1">
                  <c:v>Jeg tror mine pensjonsrettigheter vil bli svekket i årene som kommer</c:v>
                </c:pt>
                <c:pt idx="2">
                  <c:v>Jeg aner ikke hva jeg vil få i pensjon</c:v>
                </c:pt>
                <c:pt idx="3">
                  <c:v>Jeg opplever stor grad av trygghet rundt mine fremtidige pensjoner</c:v>
                </c:pt>
                <c:pt idx="4">
                  <c:v>Jeg er trygg på at staten vil sikre meg en god pensjonsordning</c:v>
                </c:pt>
              </c:strCache>
            </c:strRef>
          </c:cat>
          <c:val>
            <c:numRef>
              <c:f>'Ark1'!$F$2:$F$6</c:f>
              <c:numCache>
                <c:formatCode>0%</c:formatCode>
                <c:ptCount val="5"/>
                <c:pt idx="0">
                  <c:v>9.3200000000000005E-2</c:v>
                </c:pt>
                <c:pt idx="1">
                  <c:v>0.2112</c:v>
                </c:pt>
                <c:pt idx="2">
                  <c:v>0.1242</c:v>
                </c:pt>
                <c:pt idx="3">
                  <c:v>9.9400000000000002E-2</c:v>
                </c:pt>
                <c:pt idx="4">
                  <c:v>9.9400000000000002E-2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87-42F6-A10C-CB2A817162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87500904"/>
        <c:axId val="487504568"/>
      </c:barChart>
      <c:catAx>
        <c:axId val="4875009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7504568"/>
        <c:crosses val="autoZero"/>
        <c:auto val="1"/>
        <c:lblAlgn val="ctr"/>
        <c:lblOffset val="100"/>
        <c:noMultiLvlLbl val="0"/>
      </c:catAx>
      <c:valAx>
        <c:axId val="48750456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7500904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nb-NO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Andel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99-4C99-BD5E-99B9DB79262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99-4C99-BD5E-99B9DB79262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599-4C99-BD5E-99B9DB79262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'Ark1'!$A$2:$A$4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ikke/ikke aktuelt</c:v>
                </c:pt>
              </c:strCache>
            </c:strRef>
          </c:cat>
          <c:val>
            <c:numRef>
              <c:f>'Ark1'!$B$2:$B$4</c:f>
              <c:numCache>
                <c:formatCode>0%</c:formatCode>
                <c:ptCount val="3"/>
                <c:pt idx="0">
                  <c:v>0.435</c:v>
                </c:pt>
                <c:pt idx="1">
                  <c:v>0.51600000000000001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0F-48B0-AA0B-502877D47D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Andel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Jeg trives svært godt i jobben</c:v>
                </c:pt>
                <c:pt idx="1">
                  <c:v>Jeg trives i jobben</c:v>
                </c:pt>
                <c:pt idx="2">
                  <c:v>Jeg trives tidvis i jobben</c:v>
                </c:pt>
                <c:pt idx="3">
                  <c:v>Jeg trives ikke i jobben</c:v>
                </c:pt>
                <c:pt idx="4">
                  <c:v>Vet ikke/ikke aktuelt</c:v>
                </c:pt>
              </c:strCache>
            </c:strRef>
          </c:cat>
          <c:val>
            <c:numRef>
              <c:f>'Ark1'!$B$2:$B$6</c:f>
              <c:numCache>
                <c:formatCode>0%</c:formatCode>
                <c:ptCount val="5"/>
                <c:pt idx="0">
                  <c:v>0.29199999999999998</c:v>
                </c:pt>
                <c:pt idx="1">
                  <c:v>0.435</c:v>
                </c:pt>
                <c:pt idx="2">
                  <c:v>0.155</c:v>
                </c:pt>
                <c:pt idx="3">
                  <c:v>0</c:v>
                </c:pt>
                <c:pt idx="4">
                  <c:v>0.11799999999999999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E3-4695-91F3-207AA2B7C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317669304"/>
        <c:axId val="317650216"/>
      </c:barChart>
      <c:catAx>
        <c:axId val="317669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17650216"/>
        <c:crosses val="autoZero"/>
        <c:auto val="1"/>
        <c:lblAlgn val="ctr"/>
        <c:lblOffset val="100"/>
        <c:noMultiLvlLbl val="0"/>
      </c:catAx>
      <c:valAx>
        <c:axId val="317650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17669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Andel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CE-405E-B252-1B5B9506F5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0CE-405E-B252-1B5B9506F5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0CE-405E-B252-1B5B9506F5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'Ark1'!$A$2:$A$4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Usikker/vet ikke</c:v>
                </c:pt>
              </c:strCache>
            </c:strRef>
          </c:cat>
          <c:val>
            <c:numRef>
              <c:f>'Ark1'!$B$2:$B$4</c:f>
              <c:numCache>
                <c:formatCode>0%</c:formatCode>
                <c:ptCount val="3"/>
                <c:pt idx="0">
                  <c:v>0.47799999999999998</c:v>
                </c:pt>
                <c:pt idx="1">
                  <c:v>0.14299999999999999</c:v>
                </c:pt>
                <c:pt idx="2">
                  <c:v>0.379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0F-48B0-AA0B-502877D47D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Andel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'Ark1'!$A$2:$A$6</c:f>
              <c:strCache>
                <c:ptCount val="5"/>
                <c:pt idx="0">
                  <c:v>Svært fornøyd</c:v>
                </c:pt>
                <c:pt idx="1">
                  <c:v>Litt fornøyd</c:v>
                </c:pt>
                <c:pt idx="2">
                  <c:v>Litt misfornøyd</c:v>
                </c:pt>
                <c:pt idx="3">
                  <c:v>Svært misfornøyd</c:v>
                </c:pt>
                <c:pt idx="4">
                  <c:v>Vet ikke</c:v>
                </c:pt>
              </c:strCache>
            </c:strRef>
          </c:cat>
          <c:val>
            <c:numRef>
              <c:f>'Ark1'!$B$2:$B$6</c:f>
              <c:numCache>
                <c:formatCode>0%</c:formatCode>
                <c:ptCount val="5"/>
                <c:pt idx="0">
                  <c:v>0.52800000000000002</c:v>
                </c:pt>
                <c:pt idx="1">
                  <c:v>0.32300000000000001</c:v>
                </c:pt>
                <c:pt idx="2">
                  <c:v>0.05</c:v>
                </c:pt>
                <c:pt idx="3">
                  <c:v>1.9E-2</c:v>
                </c:pt>
                <c:pt idx="4">
                  <c:v>8.1000000000000003E-2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E-4B9A-AA78-EF0A2402F1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317529592"/>
        <c:axId val="317520472"/>
      </c:barChart>
      <c:catAx>
        <c:axId val="317529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17520472"/>
        <c:crosses val="autoZero"/>
        <c:auto val="1"/>
        <c:lblAlgn val="ctr"/>
        <c:lblOffset val="100"/>
        <c:noMultiLvlLbl val="0"/>
      </c:catAx>
      <c:valAx>
        <c:axId val="317520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17529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'Ark1'!$A$2:$A$7</c:f>
              <c:strCache>
                <c:ptCount val="6"/>
                <c:pt idx="0">
                  <c:v>Selvstendig næringsdrivende / frilanser</c:v>
                </c:pt>
                <c:pt idx="1">
                  <c:v>Fastlanser</c:v>
                </c:pt>
                <c:pt idx="2">
                  <c:v>Lønnsfrilanser</c:v>
                </c:pt>
                <c:pt idx="3">
                  <c:v>Fast ansatt</c:v>
                </c:pt>
                <c:pt idx="4">
                  <c:v>Midlertidig ansatt</c:v>
                </c:pt>
                <c:pt idx="5">
                  <c:v>Annet</c:v>
                </c:pt>
              </c:strCache>
            </c:strRef>
          </c:cat>
          <c:val>
            <c:numRef>
              <c:f>'Ark1'!$B$2:$B$7</c:f>
              <c:numCache>
                <c:formatCode>0%</c:formatCode>
                <c:ptCount val="6"/>
                <c:pt idx="0">
                  <c:v>0.48399999999999999</c:v>
                </c:pt>
                <c:pt idx="1">
                  <c:v>0.224</c:v>
                </c:pt>
                <c:pt idx="2">
                  <c:v>0.193</c:v>
                </c:pt>
                <c:pt idx="3">
                  <c:v>6.2E-2</c:v>
                </c:pt>
                <c:pt idx="4">
                  <c:v>0</c:v>
                </c:pt>
                <c:pt idx="5">
                  <c:v>3.6999999999999998E-2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DF-42FE-A55A-0289912555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45593368"/>
        <c:axId val="245865528"/>
      </c:barChart>
      <c:catAx>
        <c:axId val="245593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5865528"/>
        <c:crosses val="autoZero"/>
        <c:auto val="1"/>
        <c:lblAlgn val="ctr"/>
        <c:lblOffset val="100"/>
        <c:noMultiLvlLbl val="0"/>
      </c:catAx>
      <c:valAx>
        <c:axId val="245865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5593368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nb-N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Andel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'Ark1'!$A$2:$A$7</c:f>
              <c:strCache>
                <c:ptCount val="6"/>
                <c:pt idx="0">
                  <c:v>0 prosent</c:v>
                </c:pt>
                <c:pt idx="1">
                  <c:v>1-25 prosent</c:v>
                </c:pt>
                <c:pt idx="2">
                  <c:v>26-50 prosent</c:v>
                </c:pt>
                <c:pt idx="3">
                  <c:v>51-75 prosent</c:v>
                </c:pt>
                <c:pt idx="4">
                  <c:v>76-100 prosent</c:v>
                </c:pt>
                <c:pt idx="5">
                  <c:v>Ukjent</c:v>
                </c:pt>
              </c:strCache>
            </c:strRef>
          </c:cat>
          <c:val>
            <c:numRef>
              <c:f>'Ark1'!$B$2:$B$7</c:f>
              <c:numCache>
                <c:formatCode>0%</c:formatCode>
                <c:ptCount val="6"/>
                <c:pt idx="0">
                  <c:v>0.112</c:v>
                </c:pt>
                <c:pt idx="1">
                  <c:v>0.55300000000000005</c:v>
                </c:pt>
                <c:pt idx="2">
                  <c:v>0.161</c:v>
                </c:pt>
                <c:pt idx="3">
                  <c:v>0.05</c:v>
                </c:pt>
                <c:pt idx="4">
                  <c:v>0.11799999999999999</c:v>
                </c:pt>
                <c:pt idx="5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B-4982-B9F0-541A1CE020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493512440"/>
        <c:axId val="323046712"/>
      </c:barChart>
      <c:catAx>
        <c:axId val="493512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23046712"/>
        <c:crosses val="autoZero"/>
        <c:auto val="1"/>
        <c:lblAlgn val="ctr"/>
        <c:lblOffset val="100"/>
        <c:noMultiLvlLbl val="0"/>
      </c:catAx>
      <c:valAx>
        <c:axId val="323046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93512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'Ark1'!$A$2:$A$7</c:f>
              <c:strCache>
                <c:ptCount val="6"/>
                <c:pt idx="0">
                  <c:v>0 oppdragsgivere</c:v>
                </c:pt>
                <c:pt idx="1">
                  <c:v>1 oppdragsgiver</c:v>
                </c:pt>
                <c:pt idx="2">
                  <c:v>2 oppdragsgivere</c:v>
                </c:pt>
                <c:pt idx="3">
                  <c:v>3 oppdragsgivere</c:v>
                </c:pt>
                <c:pt idx="4">
                  <c:v>4 til 9 oppdragsgivere</c:v>
                </c:pt>
                <c:pt idx="5">
                  <c:v>10 eller flere oppdragsg.</c:v>
                </c:pt>
              </c:strCache>
            </c:strRef>
          </c:cat>
          <c:val>
            <c:numRef>
              <c:f>'Ark1'!$B$2:$B$7</c:f>
              <c:numCache>
                <c:formatCode>0%</c:formatCode>
                <c:ptCount val="6"/>
                <c:pt idx="0">
                  <c:v>0.14299999999999999</c:v>
                </c:pt>
                <c:pt idx="1">
                  <c:v>0.26700000000000002</c:v>
                </c:pt>
                <c:pt idx="2">
                  <c:v>0.19900000000000001</c:v>
                </c:pt>
                <c:pt idx="3">
                  <c:v>0.16800000000000001</c:v>
                </c:pt>
                <c:pt idx="4">
                  <c:v>0.193</c:v>
                </c:pt>
                <c:pt idx="5">
                  <c:v>3.1E-2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0F-4345-BBE6-59D89A98B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44555784"/>
        <c:axId val="242714104"/>
      </c:barChart>
      <c:catAx>
        <c:axId val="2445557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2714104"/>
        <c:crosses val="autoZero"/>
        <c:auto val="1"/>
        <c:lblAlgn val="ctr"/>
        <c:lblOffset val="100"/>
        <c:noMultiLvlLbl val="0"/>
      </c:catAx>
      <c:valAx>
        <c:axId val="2427141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4555784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'Ark1'!$A$2:$A$7</c:f>
              <c:strCache>
                <c:ptCount val="6"/>
                <c:pt idx="0">
                  <c:v>0 oppdragsgivere</c:v>
                </c:pt>
                <c:pt idx="1">
                  <c:v>1 oppdragsgiver</c:v>
                </c:pt>
                <c:pt idx="2">
                  <c:v>2 oppdragsgivere</c:v>
                </c:pt>
                <c:pt idx="3">
                  <c:v>3 oppdragsgivere</c:v>
                </c:pt>
                <c:pt idx="4">
                  <c:v>4 til 9 oppdragsgivere</c:v>
                </c:pt>
                <c:pt idx="5">
                  <c:v>10 eller flere oppdragsg.</c:v>
                </c:pt>
              </c:strCache>
            </c:strRef>
          </c:cat>
          <c:val>
            <c:numRef>
              <c:f>'Ark1'!$B$2:$B$7</c:f>
              <c:numCache>
                <c:formatCode>0%</c:formatCode>
                <c:ptCount val="6"/>
                <c:pt idx="0">
                  <c:v>0.161</c:v>
                </c:pt>
                <c:pt idx="1">
                  <c:v>0.255</c:v>
                </c:pt>
                <c:pt idx="2">
                  <c:v>0.21099999999999999</c:v>
                </c:pt>
                <c:pt idx="3">
                  <c:v>6.8000000000000005E-2</c:v>
                </c:pt>
                <c:pt idx="4">
                  <c:v>0.23</c:v>
                </c:pt>
                <c:pt idx="5">
                  <c:v>7.4999999999999997E-2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0F-4345-BBE6-59D89A98B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486720168"/>
        <c:axId val="423074856"/>
      </c:barChart>
      <c:catAx>
        <c:axId val="4867201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23074856"/>
        <c:crosses val="autoZero"/>
        <c:auto val="1"/>
        <c:lblAlgn val="ctr"/>
        <c:lblOffset val="100"/>
        <c:noMultiLvlLbl val="0"/>
      </c:catAx>
      <c:valAx>
        <c:axId val="423074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6720168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'Ark1'!$A$2:$A$5</c:f>
              <c:strCache>
                <c:ptCount val="4"/>
                <c:pt idx="0">
                  <c:v>Ja, oppdragsmengden er redusert</c:v>
                </c:pt>
                <c:pt idx="1">
                  <c:v>Ja, oppdragsmengden er økt</c:v>
                </c:pt>
                <c:pt idx="2">
                  <c:v>Nei, den er uendret</c:v>
                </c:pt>
                <c:pt idx="3">
                  <c:v>Vet ikke/ikke aktuelt</c:v>
                </c:pt>
              </c:strCache>
            </c:strRef>
          </c:cat>
          <c:val>
            <c:numRef>
              <c:f>'Ark1'!$B$2:$B$5</c:f>
              <c:numCache>
                <c:formatCode>0%</c:formatCode>
                <c:ptCount val="4"/>
                <c:pt idx="0">
                  <c:v>0.35399999999999998</c:v>
                </c:pt>
                <c:pt idx="1">
                  <c:v>0.21099999999999999</c:v>
                </c:pt>
                <c:pt idx="2">
                  <c:v>0.28000000000000003</c:v>
                </c:pt>
                <c:pt idx="3">
                  <c:v>0.155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B-4630-A7D6-8E98B1C6F8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423342472"/>
        <c:axId val="245113064"/>
      </c:barChart>
      <c:catAx>
        <c:axId val="4233424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5113064"/>
        <c:crosses val="autoZero"/>
        <c:auto val="1"/>
        <c:lblAlgn val="ctr"/>
        <c:lblOffset val="100"/>
        <c:noMultiLvlLbl val="0"/>
      </c:catAx>
      <c:valAx>
        <c:axId val="245113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23342472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Andel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A7-4709-AE7B-FF2ED4C9D4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A7-4709-AE7B-FF2ED4C9D4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A7-4709-AE7B-FF2ED4C9D4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A7-4709-AE7B-FF2ED4C9D4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B1C-49BE-87EF-DC0DE183E943}"/>
              </c:ext>
            </c:extLst>
          </c:dPt>
          <c:dLbls>
            <c:dLbl>
              <c:idx val="4"/>
              <c:layout>
                <c:manualLayout>
                  <c:x val="1.7106663750364501E-2"/>
                  <c:y val="6.27539376702813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1C-49BE-87EF-DC0DE183E9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'Ark1'!$A$2:$A$6</c:f>
              <c:strCache>
                <c:ptCount val="5"/>
                <c:pt idx="0">
                  <c:v>Ingen kritikker</c:v>
                </c:pt>
                <c:pt idx="1">
                  <c:v>1 til 2 kritikker</c:v>
                </c:pt>
                <c:pt idx="2">
                  <c:v>3 til 4 kritikker</c:v>
                </c:pt>
                <c:pt idx="3">
                  <c:v>5 til 9 kritikker</c:v>
                </c:pt>
                <c:pt idx="4">
                  <c:v>10 eller fl. Kritikker</c:v>
                </c:pt>
              </c:strCache>
            </c:strRef>
          </c:cat>
          <c:val>
            <c:numRef>
              <c:f>'Ark1'!$B$2:$B$6</c:f>
              <c:numCache>
                <c:formatCode>0%</c:formatCode>
                <c:ptCount val="5"/>
                <c:pt idx="0">
                  <c:v>0.186</c:v>
                </c:pt>
                <c:pt idx="1">
                  <c:v>0.44700000000000001</c:v>
                </c:pt>
                <c:pt idx="2">
                  <c:v>0.20499999999999999</c:v>
                </c:pt>
                <c:pt idx="3">
                  <c:v>0.13700000000000001</c:v>
                </c:pt>
                <c:pt idx="4">
                  <c:v>2.5000000000000001E-2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1C-49BE-87EF-DC0DE183E9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Andel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'Ark1'!$A$2:$A$8</c:f>
              <c:strCache>
                <c:ptCount val="7"/>
                <c:pt idx="0">
                  <c:v>0 timer</c:v>
                </c:pt>
                <c:pt idx="1">
                  <c:v>1 til 5 timer</c:v>
                </c:pt>
                <c:pt idx="2">
                  <c:v>6 til 10 timer</c:v>
                </c:pt>
                <c:pt idx="3">
                  <c:v>11 til 15 timer</c:v>
                </c:pt>
                <c:pt idx="4">
                  <c:v>16 til 20 timer</c:v>
                </c:pt>
                <c:pt idx="5">
                  <c:v>21 til 25 timer</c:v>
                </c:pt>
                <c:pt idx="6">
                  <c:v>Over 25 timer</c:v>
                </c:pt>
              </c:strCache>
            </c:strRef>
          </c:cat>
          <c:val>
            <c:numRef>
              <c:f>'Ark1'!$B$2:$B$8</c:f>
              <c:numCache>
                <c:formatCode>0%</c:formatCode>
                <c:ptCount val="7"/>
                <c:pt idx="0">
                  <c:v>8.6999999999999994E-2</c:v>
                </c:pt>
                <c:pt idx="1">
                  <c:v>0.16800000000000001</c:v>
                </c:pt>
                <c:pt idx="2">
                  <c:v>0.32900000000000001</c:v>
                </c:pt>
                <c:pt idx="3">
                  <c:v>0.20499999999999999</c:v>
                </c:pt>
                <c:pt idx="4">
                  <c:v>0.112</c:v>
                </c:pt>
                <c:pt idx="5">
                  <c:v>4.2999999999999997E-2</c:v>
                </c:pt>
                <c:pt idx="6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AC-423B-87F9-6549223289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242911624"/>
        <c:axId val="242990904"/>
      </c:barChart>
      <c:catAx>
        <c:axId val="24291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2990904"/>
        <c:crosses val="autoZero"/>
        <c:auto val="1"/>
        <c:lblAlgn val="ctr"/>
        <c:lblOffset val="100"/>
        <c:noMultiLvlLbl val="0"/>
      </c:catAx>
      <c:valAx>
        <c:axId val="242990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2911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71C5398-09C6-614B-A171-230AA46A3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427CDF8-8000-3941-AFAB-86F2656DB7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A3DAD8F-FFA5-414B-B74E-C4C7CA3F5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56117-BE5F-7445-BC5D-EB54F55F50F3}" type="datetimeFigureOut">
              <a:rPr lang="nb-NO" smtClean="0"/>
              <a:t>10.04.2018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9AEE5F0-9459-5645-8190-DDD54900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FEA6B35-3C69-F441-A91B-C37167030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2655-49F7-6248-BE28-B5FDD436FE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0789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A86E71-145B-1D41-A0F7-69337842F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58C4301-BB30-C64A-921E-FBF44F08ED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77EE43F-A873-8A44-BF66-70C5D7B59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56117-BE5F-7445-BC5D-EB54F55F50F3}" type="datetimeFigureOut">
              <a:rPr lang="nb-NO" smtClean="0"/>
              <a:t>10.04.2018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C84A05B-FB39-534D-BF49-F5B0E1A16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186516C-7AFE-3548-9A82-D107540FE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2655-49F7-6248-BE28-B5FDD436FE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742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7A36FA0-D487-0247-8077-86012968C1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0B2FA08-7497-5545-A9F9-42C76FE6B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BC83C7F-7F10-9546-98C8-3F7925A59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56117-BE5F-7445-BC5D-EB54F55F50F3}" type="datetimeFigureOut">
              <a:rPr lang="nb-NO" smtClean="0"/>
              <a:t>10.04.2018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9C662B1-B8C5-E642-A77E-D503612A8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9E49181-D6BF-CF4D-979C-606B80B1F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2655-49F7-6248-BE28-B5FDD436FE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801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E12A87-98B5-8644-9E60-A964CEBBB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D0ADD85-EB8D-424A-A878-3ACE88CC1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1B6091F-5C3E-9045-8CAD-F89176B14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56117-BE5F-7445-BC5D-EB54F55F50F3}" type="datetimeFigureOut">
              <a:rPr lang="nb-NO" smtClean="0"/>
              <a:t>10.04.2018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BE1AF9E-0596-8E4E-A715-7092CCF3D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044F35-04B0-C64E-B639-DEE8B931F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2655-49F7-6248-BE28-B5FDD436FE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273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A736D9-23FB-F949-9EC7-A56E2D998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D2C795-6E94-A940-96C5-4C285128A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B9C39E1-1B64-5E4B-BDCF-57903ED0C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56117-BE5F-7445-BC5D-EB54F55F50F3}" type="datetimeFigureOut">
              <a:rPr lang="nb-NO" smtClean="0"/>
              <a:t>10.04.2018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CCD8F83-1E14-E64C-953D-C4C56760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030256-E1F0-434E-AB5D-90CD3ED9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2655-49F7-6248-BE28-B5FDD436FE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078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6375B6-13E1-B74B-BF26-56B062118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DF5D0D-6050-D446-960E-16C37AD61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7474CDE-B3BC-0044-9B25-BE7C6F5A2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BA80610-D192-9F4E-885B-8B3B01277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56117-BE5F-7445-BC5D-EB54F55F50F3}" type="datetimeFigureOut">
              <a:rPr lang="nb-NO" smtClean="0"/>
              <a:t>10.04.2018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6D36ED5-6E0A-FD48-AEF3-4FFDA49BC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21C04A1-B64D-6643-96B0-62C423022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2655-49F7-6248-BE28-B5FDD436FE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346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68E76B-9CF2-D244-868A-A02CFC99A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1FFE379-B450-904F-ADA8-4CA302F44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B540197-C795-4543-94A1-AFF594F1BF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B12DF7D-CB17-424C-B7AC-DEA94D6DE4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0723771-21E9-6D45-8142-CE83A7FF66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5B89FAE-3E57-254B-8B3A-10D25BBE8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56117-BE5F-7445-BC5D-EB54F55F50F3}" type="datetimeFigureOut">
              <a:rPr lang="nb-NO" smtClean="0"/>
              <a:t>10.04.2018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543CDD2-01AA-734B-BE39-7292D0382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51CE654-B406-B241-B4F3-1859EFCE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2655-49F7-6248-BE28-B5FDD436FE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71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3BF5D0-DB93-D046-A956-58CB79ED2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4FFBB9C-3960-B54C-AFD4-4538377F9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56117-BE5F-7445-BC5D-EB54F55F50F3}" type="datetimeFigureOut">
              <a:rPr lang="nb-NO" smtClean="0"/>
              <a:t>10.04.2018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BE1EBE9-812C-F544-8D80-C9DAB1BA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C944038-CE47-4547-B6CD-4E83651C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2655-49F7-6248-BE28-B5FDD436FE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5364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0DCE1C2-70F0-4844-ABD5-F4E209EA6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56117-BE5F-7445-BC5D-EB54F55F50F3}" type="datetimeFigureOut">
              <a:rPr lang="nb-NO" smtClean="0"/>
              <a:t>10.04.2018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61E1261-72DB-7448-8160-AB4645569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47A7522-4BFC-5A47-A256-3E6516AE5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2655-49F7-6248-BE28-B5FDD436FE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848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45FE78-4A97-E14A-8F05-AF80735A2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D08AB38-36EF-3242-B267-CAB64D6DF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D1D3540-1009-EF4C-A92A-466946179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E57AF35-8AE4-9F49-9B65-8515CE545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56117-BE5F-7445-BC5D-EB54F55F50F3}" type="datetimeFigureOut">
              <a:rPr lang="nb-NO" smtClean="0"/>
              <a:t>10.04.2018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645535E-0851-5F4C-97B2-C14D85AD7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AA5401E-474C-AF49-9FBF-FB0A8DB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2655-49F7-6248-BE28-B5FDD436FE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955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C2C7D0-FB3A-0F40-B619-ABB78A46C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A1A210E0-9D6E-0A4B-BB9B-4255E61032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A61F227-DEA5-7840-9AB4-67588BE5F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A10493C-A59B-644C-9F2E-64E658217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56117-BE5F-7445-BC5D-EB54F55F50F3}" type="datetimeFigureOut">
              <a:rPr lang="nb-NO" smtClean="0"/>
              <a:t>10.04.2018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CDEED85-3079-D144-A3BD-4E9B49CC6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DD61047-D7CC-EC41-AACB-01A4D8B6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72655-49F7-6248-BE28-B5FDD436FE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637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8318B96-F830-8B4B-BFB5-3522AC488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59E1FA4-8C78-4943-AAC4-11B648587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46881D3-283F-B74F-B07A-425D8823CF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56117-BE5F-7445-BC5D-EB54F55F50F3}" type="datetimeFigureOut">
              <a:rPr lang="nb-NO" smtClean="0"/>
              <a:t>10.04.2018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695B5FE-C3CD-3647-B3E7-B95EB2866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A4B49DA-9323-A845-9EE2-F147188544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72655-49F7-6248-BE28-B5FDD436FE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040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nb-NO" sz="1600" dirty="0">
                <a:solidFill>
                  <a:srgbClr val="7F7F7F"/>
                </a:solidFill>
              </a:rPr>
            </a:br>
            <a:br>
              <a:rPr lang="nb-NO" sz="1600" dirty="0">
                <a:solidFill>
                  <a:srgbClr val="7F7F7F"/>
                </a:solidFill>
              </a:rPr>
            </a:b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Future Present Group AS | GYRD Steen</a:t>
            </a:r>
            <a:b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Gyrd.Steen@futurepresent.no</a:t>
            </a:r>
            <a:b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WWW.futurepresent.no</a:t>
            </a:r>
            <a:b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en-GB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90 16 77 71</a:t>
            </a:r>
            <a:b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b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endParaRPr lang="nb-NO" sz="1600" dirty="0">
              <a:solidFill>
                <a:srgbClr val="7F7F7F"/>
              </a:solidFill>
              <a:latin typeface="+mn-l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br>
              <a:rPr lang="nb-NO" sz="3200" b="1" cap="all" dirty="0">
                <a:solidFill>
                  <a:srgbClr val="663366"/>
                </a:solidFill>
                <a:latin typeface="Didot"/>
                <a:cs typeface="Didot"/>
              </a:rPr>
            </a:br>
            <a:r>
              <a:rPr lang="nb-NO" sz="3200" b="1" cap="all" dirty="0">
                <a:solidFill>
                  <a:srgbClr val="663366"/>
                </a:solidFill>
                <a:latin typeface="Didot"/>
                <a:cs typeface="Didot"/>
              </a:rPr>
              <a:t>Kritikerundersøkelsen 2017</a:t>
            </a:r>
            <a:endParaRPr lang="nb-NO" sz="2800" b="1" cap="all" dirty="0">
              <a:solidFill>
                <a:srgbClr val="663366"/>
              </a:solidFill>
              <a:latin typeface="Didot"/>
              <a:cs typeface="Didot"/>
            </a:endParaRPr>
          </a:p>
          <a:p>
            <a:r>
              <a:rPr lang="nb-NO" sz="1800" cap="all" dirty="0">
                <a:solidFill>
                  <a:srgbClr val="7F7F7F"/>
                </a:solidFill>
                <a:latin typeface="Didot"/>
              </a:rPr>
              <a:t>Norsk kritikerlag 8. desember 2017</a:t>
            </a:r>
            <a:endParaRPr lang="en-GB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65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C06DFA-E3F4-47FD-B66D-FC634ACC9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Spm</a:t>
            </a:r>
            <a:r>
              <a:rPr lang="nb-NO" dirty="0"/>
              <a:t> 2) Hvor lenge har du jobbet som kritiker?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30A4EF17-6C23-47EF-A97D-C47D268CB15A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90C057D-2F56-4A6C-8695-3B2198AD3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9E18DEE-CC5F-4F42-A30A-4D5FCE8D9AC9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6AD841AD-0754-4138-83CD-1674A6B063D1}"/>
              </a:ext>
            </a:extLst>
          </p:cNvPr>
          <p:cNvSpPr txBox="1"/>
          <p:nvPr/>
        </p:nvSpPr>
        <p:spPr>
          <a:xfrm>
            <a:off x="7873043" y="1209568"/>
            <a:ext cx="2337759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nb-NO" i="1" dirty="0">
                <a:solidFill>
                  <a:schemeClr val="bg1"/>
                </a:solidFill>
              </a:rPr>
              <a:t>Gjennomsnitt:</a:t>
            </a:r>
            <a:br>
              <a:rPr lang="nb-NO" i="1" dirty="0">
                <a:solidFill>
                  <a:schemeClr val="bg1"/>
                </a:solidFill>
              </a:rPr>
            </a:br>
            <a:r>
              <a:rPr lang="nb-NO" i="1" dirty="0">
                <a:solidFill>
                  <a:schemeClr val="bg1"/>
                </a:solidFill>
              </a:rPr>
              <a:t>17 år</a:t>
            </a:r>
          </a:p>
        </p:txBody>
      </p:sp>
    </p:spTree>
    <p:extLst>
      <p:ext uri="{BB962C8B-B14F-4D97-AF65-F5344CB8AC3E}">
        <p14:creationId xmlns:p14="http://schemas.microsoft.com/office/powerpoint/2010/main" val="917719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C06DFA-E3F4-47FD-B66D-FC634ACC9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200" dirty="0" err="1"/>
              <a:t>Spm</a:t>
            </a:r>
            <a:r>
              <a:rPr lang="nb-NO" sz="3200" dirty="0"/>
              <a:t> 3) Hvilken ansettelsesform/hvilket engasjementsforhold har du som kritiker?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30A4EF17-6C23-47EF-A97D-C47D268CB15A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90C057D-2F56-4A6C-8695-3B2198AD3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02CE8FEB-A02C-4571-A2F2-ED2624AD673A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3572409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D8D8FD-E051-48F7-9AA5-B698EE43C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2800" dirty="0" err="1"/>
              <a:t>Spm</a:t>
            </a:r>
            <a:r>
              <a:rPr lang="nb-NO" sz="2800" dirty="0"/>
              <a:t> 4) Kan du anslå hvor stor del av din arbeids-hverdag som utgjør kritikerrelatert arbeid?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21F80DAB-1B79-4A8A-A7AB-038029DFCA1B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59157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748CB28-0CD9-4313-9B28-1051BDDDB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2B7CA648-6FB7-4EDD-AE94-459CD3035FB0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6A1E14D2-282A-4C13-A787-E4CBD96F4B41}"/>
              </a:ext>
            </a:extLst>
          </p:cNvPr>
          <p:cNvSpPr txBox="1"/>
          <p:nvPr/>
        </p:nvSpPr>
        <p:spPr>
          <a:xfrm>
            <a:off x="7752272" y="1789141"/>
            <a:ext cx="2337759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nb-NO" i="1" dirty="0">
                <a:solidFill>
                  <a:schemeClr val="bg1"/>
                </a:solidFill>
              </a:rPr>
              <a:t>Gjennomsnitt:</a:t>
            </a:r>
            <a:br>
              <a:rPr lang="nb-NO" i="1" dirty="0">
                <a:solidFill>
                  <a:schemeClr val="bg1"/>
                </a:solidFill>
              </a:rPr>
            </a:br>
            <a:r>
              <a:rPr lang="nb-NO" i="1" dirty="0">
                <a:solidFill>
                  <a:schemeClr val="bg1"/>
                </a:solidFill>
              </a:rPr>
              <a:t>26 prosent</a:t>
            </a:r>
          </a:p>
        </p:txBody>
      </p:sp>
    </p:spTree>
    <p:extLst>
      <p:ext uri="{BB962C8B-B14F-4D97-AF65-F5344CB8AC3E}">
        <p14:creationId xmlns:p14="http://schemas.microsoft.com/office/powerpoint/2010/main" val="1379878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7AF9E1-7024-468F-80FA-617AB7FCA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531525" cy="1143000"/>
          </a:xfrm>
        </p:spPr>
        <p:txBody>
          <a:bodyPr>
            <a:noAutofit/>
          </a:bodyPr>
          <a:lstStyle/>
          <a:p>
            <a:r>
              <a:rPr lang="nb-NO" sz="2800" dirty="0" err="1"/>
              <a:t>Spm</a:t>
            </a:r>
            <a:r>
              <a:rPr lang="nb-NO" sz="2800" dirty="0"/>
              <a:t> 5) Hvor mange oppdragsgivere mottok du lønn/honorar fra i 2016 for kritikerrelatert arbeid?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C8ECA4C0-284F-45E2-B6B1-622383F6037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A3EA89E-F5B1-4E6E-8936-7C52C6FF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6BBF461-82BE-41ED-8EEC-F15AFFBE19EE}"/>
              </a:ext>
            </a:extLst>
          </p:cNvPr>
          <p:cNvSpPr txBox="1"/>
          <p:nvPr/>
        </p:nvSpPr>
        <p:spPr>
          <a:xfrm>
            <a:off x="7993812" y="1370015"/>
            <a:ext cx="2337759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nb-NO" i="1" dirty="0">
                <a:solidFill>
                  <a:schemeClr val="bg1"/>
                </a:solidFill>
              </a:rPr>
              <a:t>Gjennomsnitt: 3,1</a:t>
            </a:r>
            <a:br>
              <a:rPr lang="nb-NO" i="1" dirty="0">
                <a:solidFill>
                  <a:schemeClr val="bg1"/>
                </a:solidFill>
              </a:rPr>
            </a:br>
            <a:r>
              <a:rPr lang="nb-NO" i="1" dirty="0">
                <a:solidFill>
                  <a:schemeClr val="bg1"/>
                </a:solidFill>
              </a:rPr>
              <a:t>Median: 2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98148C39-6D01-4E7C-9784-3789638B428F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2125370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7AF9E1-7024-468F-80FA-617AB7FCA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531525" cy="1143000"/>
          </a:xfrm>
        </p:spPr>
        <p:txBody>
          <a:bodyPr>
            <a:noAutofit/>
          </a:bodyPr>
          <a:lstStyle/>
          <a:p>
            <a:r>
              <a:rPr lang="nb-NO" sz="2500" dirty="0" err="1"/>
              <a:t>Spm</a:t>
            </a:r>
            <a:r>
              <a:rPr lang="nb-NO" sz="2500" dirty="0"/>
              <a:t> 6) Hvor mange oppdragsgivere mottok du lønn/ honorar fra i 2016 for arbeid som ikke er kritikerrelatert?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C8ECA4C0-284F-45E2-B6B1-622383F6037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A3EA89E-F5B1-4E6E-8936-7C52C6FF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97E4319E-230D-4BEA-B3E4-075FEF7A2631}"/>
              </a:ext>
            </a:extLst>
          </p:cNvPr>
          <p:cNvSpPr txBox="1"/>
          <p:nvPr/>
        </p:nvSpPr>
        <p:spPr>
          <a:xfrm>
            <a:off x="7993812" y="1370015"/>
            <a:ext cx="2337759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nb-NO" i="1" dirty="0">
                <a:solidFill>
                  <a:schemeClr val="bg1"/>
                </a:solidFill>
              </a:rPr>
              <a:t>Gjennomsnitt: 3,7</a:t>
            </a:r>
            <a:br>
              <a:rPr lang="nb-NO" i="1" dirty="0">
                <a:solidFill>
                  <a:schemeClr val="bg1"/>
                </a:solidFill>
              </a:rPr>
            </a:br>
            <a:r>
              <a:rPr lang="nb-NO" i="1" dirty="0">
                <a:solidFill>
                  <a:schemeClr val="bg1"/>
                </a:solidFill>
              </a:rPr>
              <a:t>Median: 2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1D0964F9-62A9-4241-85D8-AAB6690E61A2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N=160</a:t>
            </a:r>
          </a:p>
        </p:txBody>
      </p:sp>
    </p:spTree>
    <p:extLst>
      <p:ext uri="{BB962C8B-B14F-4D97-AF65-F5344CB8AC3E}">
        <p14:creationId xmlns:p14="http://schemas.microsoft.com/office/powerpoint/2010/main" val="2516910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A37DD45-C708-4528-9F92-380F394D8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2800" dirty="0" err="1"/>
              <a:t>Spm</a:t>
            </a:r>
            <a:r>
              <a:rPr lang="nb-NO" sz="2800" dirty="0"/>
              <a:t> 7) Har du opplevd endringer i din oppdrags-mengde som kritiker de siste tre årene?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7C523C41-FA88-4955-93CA-71568DBB83D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1CDE0CD-F367-4DD4-B8EB-78936851F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003D7C70-31AC-42CE-A67A-22669293C4AC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1877197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52EECF-1DE9-4D32-AA7B-B5675B8EF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200" dirty="0" err="1"/>
              <a:t>Spm</a:t>
            </a:r>
            <a:r>
              <a:rPr lang="nb-NO" sz="3200" dirty="0"/>
              <a:t> 8) Hvor mange kritikker leverer du i gjennomsnitt i løpet av en normal måned?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FF03CD8C-BEC2-4EAB-B09E-271339C9058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CE86C00-1C50-4C53-BAF2-7E5D0F00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0815A87D-A5C4-43E6-9C45-E1B292910294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977331B0-78A2-46EE-8643-C07816681E30}"/>
              </a:ext>
            </a:extLst>
          </p:cNvPr>
          <p:cNvSpPr txBox="1"/>
          <p:nvPr/>
        </p:nvSpPr>
        <p:spPr>
          <a:xfrm>
            <a:off x="7543802" y="5148384"/>
            <a:ext cx="2337759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nb-NO" i="1" dirty="0">
                <a:solidFill>
                  <a:schemeClr val="bg1"/>
                </a:solidFill>
              </a:rPr>
              <a:t>Gjennomsnitt: 2,5</a:t>
            </a:r>
            <a:br>
              <a:rPr lang="nb-NO" i="1" dirty="0">
                <a:solidFill>
                  <a:schemeClr val="bg1"/>
                </a:solidFill>
              </a:rPr>
            </a:br>
            <a:r>
              <a:rPr lang="nb-NO" i="1" dirty="0">
                <a:solidFill>
                  <a:schemeClr val="bg1"/>
                </a:solidFill>
              </a:rPr>
              <a:t>Median: 2</a:t>
            </a:r>
          </a:p>
        </p:txBody>
      </p:sp>
    </p:spTree>
    <p:extLst>
      <p:ext uri="{BB962C8B-B14F-4D97-AF65-F5344CB8AC3E}">
        <p14:creationId xmlns:p14="http://schemas.microsoft.com/office/powerpoint/2010/main" val="1964238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F99744-5B07-4431-977F-72C5FD2E2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Spm</a:t>
            </a:r>
            <a:r>
              <a:rPr lang="nb-NO" dirty="0"/>
              <a:t> 9) Hvor mange timer bruker du normalt per kritikk (i gjennomsnitt)?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CD644147-3043-4AFD-949D-3167FC39FB20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444441-B752-45C9-BBF3-306EF3F9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CB04E763-24A6-45A2-9E1C-5541A6D93081}"/>
              </a:ext>
            </a:extLst>
          </p:cNvPr>
          <p:cNvSpPr txBox="1"/>
          <p:nvPr/>
        </p:nvSpPr>
        <p:spPr>
          <a:xfrm>
            <a:off x="7666008" y="1877845"/>
            <a:ext cx="2337759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nb-NO" i="1" dirty="0">
                <a:solidFill>
                  <a:schemeClr val="bg1"/>
                </a:solidFill>
              </a:rPr>
              <a:t>Gjennomsnitt: 12,7 t.</a:t>
            </a:r>
            <a:br>
              <a:rPr lang="nb-NO" i="1" dirty="0">
                <a:solidFill>
                  <a:schemeClr val="bg1"/>
                </a:solidFill>
              </a:rPr>
            </a:br>
            <a:r>
              <a:rPr lang="nb-NO" i="1" dirty="0">
                <a:solidFill>
                  <a:schemeClr val="bg1"/>
                </a:solidFill>
              </a:rPr>
              <a:t>(de som oppgir 0 timer er ikke med)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A9BAB71F-E065-4105-8539-E048DEB8A3F5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1910974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F99744-5B07-4431-977F-72C5FD2E2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Spm</a:t>
            </a:r>
            <a:r>
              <a:rPr lang="nb-NO" dirty="0"/>
              <a:t> 10) Hva er normalt honoraret per kritikk (i gjennomsnitt)?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CD644147-3043-4AFD-949D-3167FC39FB20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444441-B752-45C9-BBF3-306EF3F9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EA07C74-64DF-4ACB-A7D9-E39E1ED5BC81}"/>
              </a:ext>
            </a:extLst>
          </p:cNvPr>
          <p:cNvSpPr txBox="1"/>
          <p:nvPr/>
        </p:nvSpPr>
        <p:spPr>
          <a:xfrm>
            <a:off x="7666008" y="1877845"/>
            <a:ext cx="2337759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nb-NO" i="1" dirty="0">
                <a:solidFill>
                  <a:schemeClr val="bg1"/>
                </a:solidFill>
              </a:rPr>
              <a:t>Gjennomsnitt: 2900 kr.</a:t>
            </a:r>
            <a:br>
              <a:rPr lang="nb-NO" i="1" dirty="0">
                <a:solidFill>
                  <a:schemeClr val="bg1"/>
                </a:solidFill>
              </a:rPr>
            </a:br>
            <a:r>
              <a:rPr lang="nb-NO" i="1" dirty="0">
                <a:solidFill>
                  <a:schemeClr val="bg1"/>
                </a:solidFill>
              </a:rPr>
              <a:t>(de som oppgir 0 er ikke med)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8EDF72B0-FEE1-4E5B-B58D-44DD0761979F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2981359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EDEAC3-3024-46A9-8070-9BB321390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522899" cy="1143000"/>
          </a:xfrm>
        </p:spPr>
        <p:txBody>
          <a:bodyPr>
            <a:noAutofit/>
          </a:bodyPr>
          <a:lstStyle/>
          <a:p>
            <a:r>
              <a:rPr lang="nb-NO" sz="3000" dirty="0" err="1"/>
              <a:t>Spm</a:t>
            </a:r>
            <a:r>
              <a:rPr lang="nb-NO" sz="3000" dirty="0"/>
              <a:t> 11) Hvordan er honoraret du får per kritikk i dag sammenliknet med for 5 år siden?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6A190F95-9306-4913-BAEC-E9CEAFA09AF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ED562EA-484F-43ED-925D-A8BCED286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018B5F37-0A25-4B5E-B7EA-CD4D8BB84F3B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213079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/>
              <a:t>Tekniske kommentarer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nb-NO" sz="2400" b="1" dirty="0"/>
              <a:t>Tidspunkt</a:t>
            </a:r>
          </a:p>
          <a:p>
            <a:pPr lvl="1"/>
            <a:r>
              <a:rPr lang="nb-NO" sz="2000" b="1" dirty="0"/>
              <a:t>26. oktober til 21. november 2017</a:t>
            </a:r>
          </a:p>
          <a:p>
            <a:pPr eaLnBrk="1" hangingPunct="1"/>
            <a:r>
              <a:rPr lang="nb-NO" sz="2400" b="1" dirty="0"/>
              <a:t>Utvalg</a:t>
            </a:r>
          </a:p>
          <a:p>
            <a:pPr lvl="1"/>
            <a:r>
              <a:rPr lang="nb-NO" sz="2000" b="1" dirty="0"/>
              <a:t>365 respondenter</a:t>
            </a:r>
          </a:p>
          <a:p>
            <a:pPr eaLnBrk="1" hangingPunct="1"/>
            <a:r>
              <a:rPr lang="nb-NO" sz="2400" b="1" dirty="0"/>
              <a:t>Antall svar</a:t>
            </a:r>
          </a:p>
          <a:p>
            <a:pPr lvl="1"/>
            <a:r>
              <a:rPr lang="nb-NO" sz="2000" b="1" dirty="0"/>
              <a:t>161</a:t>
            </a:r>
          </a:p>
          <a:p>
            <a:pPr eaLnBrk="1" hangingPunct="1"/>
            <a:r>
              <a:rPr lang="nb-NO" sz="2400" b="1" dirty="0"/>
              <a:t>Svarrespons</a:t>
            </a:r>
          </a:p>
          <a:p>
            <a:pPr lvl="1"/>
            <a:r>
              <a:rPr lang="nb-NO" sz="2000" b="1" dirty="0"/>
              <a:t>44,1 prosent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779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BFC104-D165-42C9-8664-22FE52120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2800" dirty="0" err="1"/>
              <a:t>Spm</a:t>
            </a:r>
            <a:r>
              <a:rPr lang="nb-NO" sz="2800" dirty="0"/>
              <a:t> 12) Bruker du Norsk kritikerlags veiledende satser når du forhandler om honorar?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E8DCDDD4-7423-4F38-9C0E-56F662D398F5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ECE796F-2D66-4F1A-B140-BA730FA14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5AF039C5-AE33-4771-936D-5E079691F643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1666426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6952A4-B825-4815-BBE8-0C225C38F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Spm</a:t>
            </a:r>
            <a:r>
              <a:rPr lang="nb-NO" dirty="0"/>
              <a:t> 13) I hvilke type medier er du kritiker?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DB842117-97F8-4021-870F-40CEFDE6C76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A9664DF-6684-4B0F-886A-4B52560FF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026F1ECC-045A-40E4-9BC0-BBA88431051B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1818156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6952A4-B825-4815-BBE8-0C225C38F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Spm</a:t>
            </a:r>
            <a:r>
              <a:rPr lang="nb-NO" dirty="0"/>
              <a:t> 14) Hvilket kulturfelt er du kritiker/kulturkommentator på?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DB842117-97F8-4021-870F-40CEFDE6C76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A9664DF-6684-4B0F-886A-4B52560FF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84158295-DB88-42E8-A3B6-2CE192F10041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697870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C818A0-1596-4BB6-B09B-31726F906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000" dirty="0" err="1"/>
              <a:t>Spm</a:t>
            </a:r>
            <a:r>
              <a:rPr lang="nb-NO" sz="3000" dirty="0"/>
              <a:t> 15) Vil du si at det er mer, mindre eller like mye kritikk i media på </a:t>
            </a:r>
            <a:r>
              <a:rPr lang="nb-NO" sz="3000" u="sng" dirty="0"/>
              <a:t>ditt kulturfelt</a:t>
            </a:r>
            <a:r>
              <a:rPr lang="nb-NO" sz="3000" dirty="0"/>
              <a:t> i dag, sammenlignet med for 5 år siden?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FDD98210-8D0B-47B1-85F7-FFFA8FE96B3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5495C4D-2C02-4424-A7DA-8E7A1C102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FBE5BFDE-1CED-4431-9BBD-86637E7807DD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25534543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C818A0-1596-4BB6-B09B-31726F906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2600" dirty="0" err="1"/>
              <a:t>Spm</a:t>
            </a:r>
            <a:r>
              <a:rPr lang="nb-NO" sz="2600" dirty="0"/>
              <a:t> 16) Hvis du tenker på </a:t>
            </a:r>
            <a:r>
              <a:rPr lang="nb-NO" sz="2600" u="sng" dirty="0"/>
              <a:t>alle kunst- og kulturfelt</a:t>
            </a:r>
            <a:r>
              <a:rPr lang="nb-NO" sz="2600" dirty="0"/>
              <a:t>: Vil du si at det er mer, mindre eller like mye kritikk i media i dag, sammenlignet med for 5 år siden?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FDD98210-8D0B-47B1-85F7-FFFA8FE96B3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5495C4D-2C02-4424-A7DA-8E7A1C102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1BEC48E3-0D05-40DD-A2B8-8FCCE7CD9EC3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3830608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BFC104-D165-42C9-8664-22FE52120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500" dirty="0" err="1"/>
              <a:t>Spm</a:t>
            </a:r>
            <a:r>
              <a:rPr lang="nb-NO" sz="3500" dirty="0"/>
              <a:t> 17) Regner du med å jobbe som kritiker om 5 år?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E8DCDDD4-7423-4F38-9C0E-56F662D398F5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ECE796F-2D66-4F1A-B140-BA730FA14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163647AF-4D7A-4F51-8098-0C09A1F5C2DA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13548320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1BDD71-9925-491C-8237-52B702332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Spm</a:t>
            </a:r>
            <a:r>
              <a:rPr lang="nb-NO" dirty="0"/>
              <a:t> 18.) Hvor enig eller uenig er du i følgende påstander?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E4934E05-0A0F-4FCA-BEA9-C1666424935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D4D12AB-0448-45FD-9314-71198A0F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F0659CCE-9D53-408D-97CB-B40D0E741A45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40563727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E26EAC-17C5-4B11-9CC0-DB8E7BB3A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428008" cy="1143000"/>
          </a:xfrm>
        </p:spPr>
        <p:txBody>
          <a:bodyPr>
            <a:noAutofit/>
          </a:bodyPr>
          <a:lstStyle/>
          <a:p>
            <a:r>
              <a:rPr lang="nb-NO" sz="2700" dirty="0" err="1"/>
              <a:t>Spm</a:t>
            </a:r>
            <a:r>
              <a:rPr lang="nb-NO" sz="2700" dirty="0"/>
              <a:t> 19) I hvilken grad opplever du at følgende utviklingstrekk i media, bidrar til å redusere kritikken og/eller den frie offentlige samtalen om kunst?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626F2E49-1C55-41C3-B7D8-5B1DB34CABB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3793A6F-5B5E-4312-B745-44A4FDE89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0EF2EE46-D989-4209-B260-40B02B8877E3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2311420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180992-2F89-48C9-BEE7-C49937CCF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200" dirty="0" err="1"/>
              <a:t>Spm</a:t>
            </a:r>
            <a:r>
              <a:rPr lang="nb-NO" sz="3200" dirty="0"/>
              <a:t> 20) Generelt sett, vil du si at kvaliteten på kritikken er blitt dårligere, bedre eller på samme nivå som for fem år siden?</a:t>
            </a:r>
          </a:p>
        </p:txBody>
      </p:sp>
      <p:graphicFrame>
        <p:nvGraphicFramePr>
          <p:cNvPr id="11" name="Plassholder for innhold 10">
            <a:extLst>
              <a:ext uri="{FF2B5EF4-FFF2-40B4-BE49-F238E27FC236}">
                <a16:creationId xmlns:a16="http://schemas.microsoft.com/office/drawing/2014/main" id="{7DFA93DF-4843-4EA8-AE17-BCC9067DD16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B84B431-4FCC-4EA8-BAB2-5B7ACAFF1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8841B337-F4D7-43A4-846B-AE26237E3F6D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36302173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1BDD71-9925-491C-8237-52B702332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200" dirty="0" err="1"/>
              <a:t>Spm</a:t>
            </a:r>
            <a:r>
              <a:rPr lang="nb-NO" sz="3200" dirty="0"/>
              <a:t> 21) Ta utgangspunkt i deg selv og din livssituasjon. Hvor enig eller uenig er du i følgende påstander?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E4934E05-0A0F-4FCA-BEA9-C1666424935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D4D12AB-0448-45FD-9314-71198A0F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827F85C8-4137-4C8E-A8F6-BA348C512C55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378843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795086"/>
          </a:xfrm>
        </p:spPr>
        <p:txBody>
          <a:bodyPr/>
          <a:lstStyle/>
          <a:p>
            <a:pPr algn="ctr"/>
            <a:r>
              <a:rPr lang="nb-NO" dirty="0"/>
              <a:t>Litt om respondentene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838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1BDD71-9925-491C-8237-52B702332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200" dirty="0" err="1"/>
              <a:t>Spm</a:t>
            </a:r>
            <a:r>
              <a:rPr lang="nb-NO" sz="3200" dirty="0"/>
              <a:t> 22) Ta utgangspunkt i deg selv og din livssituasjon. Hvor enig eller uenig er du i følgende påstander?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E4934E05-0A0F-4FCA-BEA9-C1666424935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D4D12AB-0448-45FD-9314-71198A0F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A364F2D3-73E8-4623-A9E1-765F04965B69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550850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BFC104-D165-42C9-8664-22FE52120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 dirty="0" err="1"/>
              <a:t>Spm</a:t>
            </a:r>
            <a:r>
              <a:rPr lang="nb-NO" sz="3600" dirty="0"/>
              <a:t> 23) Er du selv kunster eller driver med kunstnerisk/kulturell virksomhet?</a:t>
            </a:r>
            <a:endParaRPr lang="nb-NO" sz="3500" dirty="0"/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E8DCDDD4-7423-4F38-9C0E-56F662D398F5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ECE796F-2D66-4F1A-B140-BA730FA14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641CF6D-7B8C-4585-B48E-BA455C09E4E9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41611627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A063B94-F886-4B15-B88B-795CC1A8A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Spm</a:t>
            </a:r>
            <a:r>
              <a:rPr lang="nb-NO" dirty="0"/>
              <a:t> 24) Hvor tilfreds er du i jobben som kritiker?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1197C047-D8A6-4A86-B050-55B8FD6D66F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287393D-92AB-4606-95A9-378B3DC9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537EDDCB-BC55-41CD-A3A6-8ACE4B3E4BE7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41241310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BFC104-D165-42C9-8664-22FE52120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 dirty="0" err="1"/>
              <a:t>Spm</a:t>
            </a:r>
            <a:r>
              <a:rPr lang="nb-NO" sz="3600" dirty="0"/>
              <a:t> 25) Hvis du kunne velge yrke på nytt, ville du ha valgt å bli kritiker?</a:t>
            </a:r>
            <a:endParaRPr lang="nb-NO" sz="3500" dirty="0"/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E8DCDDD4-7423-4F38-9C0E-56F662D398F5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ECE796F-2D66-4F1A-B140-BA730FA14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601B3AA-C9E0-4197-9977-10CC2F3B91F2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39122181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042271-D124-4CE8-B394-60EA1B68F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445260" cy="1143000"/>
          </a:xfrm>
        </p:spPr>
        <p:txBody>
          <a:bodyPr>
            <a:noAutofit/>
          </a:bodyPr>
          <a:lstStyle/>
          <a:p>
            <a:r>
              <a:rPr lang="nb-NO" sz="2800" dirty="0" err="1"/>
              <a:t>Spm</a:t>
            </a:r>
            <a:r>
              <a:rPr lang="nb-NO" sz="2800" dirty="0"/>
              <a:t> 26) Totalt sett, hvor fornøyd eller misfornøyd er du med medlemskapet ditt i Norsk kritikerlag?</a:t>
            </a: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1DADE498-033F-4071-A932-6B5AB17DCC9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F6A3572-1845-4C2A-8FF6-A44BFCD64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04821E1F-182D-47A6-B1C7-54746B4FC946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3461681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Alder</a:t>
            </a: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5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lang="nb-NO" sz="1800" dirty="0"/>
                        <a:t>Aldersgrupper (kategorisk variabel)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Antall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Andel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20-29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3,1 %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30-39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24,2 %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40-49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23,0 %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50-59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19,3 %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60-69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17,4 %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70 år eller eldre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13,0 %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b="1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b="1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b="1" dirty="0"/>
                        <a:t>100,0 %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504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Geografi</a:t>
            </a: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5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Landsdel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Antall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Andel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Oslo og Akershus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59,0 %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Østlandet for øvrig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9,3 %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Agder og Rogaland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8,7 %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Vestlandet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11,2 %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Midt- og Nord-Norge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9,3 %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Bosatt i utlandet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2,5 %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b="1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b="1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b="1" dirty="0"/>
                        <a:t>100,0 %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387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Utdanningsnivå</a:t>
            </a: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2"/>
          <a:ext cx="8229600" cy="3510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5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Antall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Andel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nb-NO" sz="1800" dirty="0"/>
                        <a:t>Videregående opplæring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1,2 %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279">
                <a:tc>
                  <a:txBody>
                    <a:bodyPr/>
                    <a:lstStyle/>
                    <a:p>
                      <a:r>
                        <a:rPr lang="nb-NO" sz="1800" dirty="0"/>
                        <a:t>Universitet/høyskole, 4 </a:t>
                      </a:r>
                      <a:r>
                        <a:rPr lang="nb-NO" sz="1800" dirty="0" err="1"/>
                        <a:t>år</a:t>
                      </a:r>
                      <a:r>
                        <a:rPr lang="nb-NO" sz="1800" dirty="0"/>
                        <a:t> eller mindre med eksamen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12,4 %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nb-NO" sz="1800" dirty="0"/>
                        <a:t>Universitet/høyskole, mer enn 4 </a:t>
                      </a:r>
                      <a:r>
                        <a:rPr lang="nb-NO" sz="1800" dirty="0" err="1"/>
                        <a:t>år</a:t>
                      </a:r>
                      <a:r>
                        <a:rPr lang="nb-NO" sz="1800" dirty="0"/>
                        <a:t> med eksamen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71,4 %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 err="1"/>
                        <a:t>Forskerniva</a:t>
                      </a:r>
                      <a:r>
                        <a:rPr lang="nb-NO" sz="1800" dirty="0"/>
                        <a:t>̊, Dr. grad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14,9 %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b="1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b="1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b="1" dirty="0"/>
                        <a:t>100,0 %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183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Lønnsnivå</a:t>
            </a: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5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Årslønn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Antall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Andel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Under 200 000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8,1 %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200 000 – 399 999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23,0 %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400 000 – 599 999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44,1 %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600 000 kr eller 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15,5 %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 err="1"/>
                        <a:t>Uoppgitt</a:t>
                      </a:r>
                      <a:endParaRPr lang="nb-N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dirty="0"/>
                        <a:t>9,3 %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47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b="1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b="1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800" b="1" dirty="0"/>
                        <a:t>100,0 %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BAC21EF6-8172-4714-B776-48ECDE67A4D1}"/>
              </a:ext>
            </a:extLst>
          </p:cNvPr>
          <p:cNvSpPr txBox="1"/>
          <p:nvPr/>
        </p:nvSpPr>
        <p:spPr>
          <a:xfrm>
            <a:off x="1981202" y="4580628"/>
            <a:ext cx="3726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Gjennomsnittlig lønnsnivå: 458 000 kr</a:t>
            </a:r>
          </a:p>
          <a:p>
            <a:r>
              <a:rPr lang="nb-NO" dirty="0"/>
              <a:t>Median: 450 000 kr</a:t>
            </a:r>
          </a:p>
        </p:txBody>
      </p:sp>
    </p:spTree>
    <p:extLst>
      <p:ext uri="{BB962C8B-B14F-4D97-AF65-F5344CB8AC3E}">
        <p14:creationId xmlns:p14="http://schemas.microsoft.com/office/powerpoint/2010/main" val="654658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795086"/>
          </a:xfrm>
        </p:spPr>
        <p:txBody>
          <a:bodyPr/>
          <a:lstStyle/>
          <a:p>
            <a:pPr algn="ctr"/>
            <a:r>
              <a:rPr lang="nb-NO" dirty="0"/>
              <a:t>Hovedfunn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err="1"/>
              <a:t>Future</a:t>
            </a:r>
            <a:r>
              <a:rPr lang="nb-NO" dirty="0"/>
              <a:t> Present Group 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613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91177256-1CDC-42DC-8A4F-7DD092A75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Spm</a:t>
            </a:r>
            <a:r>
              <a:rPr lang="nb-NO" dirty="0"/>
              <a:t> 1) Har du det siste året jobbet som kritiker?</a:t>
            </a:r>
          </a:p>
        </p:txBody>
      </p:sp>
      <p:graphicFrame>
        <p:nvGraphicFramePr>
          <p:cNvPr id="9" name="Plassholder for innhold 8">
            <a:extLst>
              <a:ext uri="{FF2B5EF4-FFF2-40B4-BE49-F238E27FC236}">
                <a16:creationId xmlns:a16="http://schemas.microsoft.com/office/drawing/2014/main" id="{5A7374A7-C572-43C6-A7E0-A3D4E2899B9B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882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460073C-0592-403F-AA02-EAEFB2633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Future Present Group AS</a:t>
            </a:r>
            <a:endParaRPr lang="en-GB"/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D98EC04D-1FE7-4859-9937-796B26CB0A80}"/>
              </a:ext>
            </a:extLst>
          </p:cNvPr>
          <p:cNvSpPr txBox="1"/>
          <p:nvPr/>
        </p:nvSpPr>
        <p:spPr>
          <a:xfrm>
            <a:off x="1705156" y="6373603"/>
            <a:ext cx="79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N=161</a:t>
            </a:r>
          </a:p>
        </p:txBody>
      </p:sp>
    </p:spTree>
    <p:extLst>
      <p:ext uri="{BB962C8B-B14F-4D97-AF65-F5344CB8AC3E}">
        <p14:creationId xmlns:p14="http://schemas.microsoft.com/office/powerpoint/2010/main" val="2417455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923</Words>
  <Application>Microsoft Office PowerPoint</Application>
  <PresentationFormat>Widescreen</PresentationFormat>
  <Paragraphs>198</Paragraphs>
  <Slides>34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Didot</vt:lpstr>
      <vt:lpstr>Office-tema</vt:lpstr>
      <vt:lpstr>  Future Present Group AS | GYRD Steen Gyrd.Steen@futurepresent.no WWW.futurepresent.no 90 16 77 71  </vt:lpstr>
      <vt:lpstr>Tekniske kommentarer</vt:lpstr>
      <vt:lpstr>Litt om respondentene</vt:lpstr>
      <vt:lpstr>Alder</vt:lpstr>
      <vt:lpstr>Geografi</vt:lpstr>
      <vt:lpstr>Utdanningsnivå</vt:lpstr>
      <vt:lpstr>Lønnsnivå</vt:lpstr>
      <vt:lpstr>Hovedfunn</vt:lpstr>
      <vt:lpstr>Spm 1) Har du det siste året jobbet som kritiker?</vt:lpstr>
      <vt:lpstr>Spm 2) Hvor lenge har du jobbet som kritiker?</vt:lpstr>
      <vt:lpstr>Spm 3) Hvilken ansettelsesform/hvilket engasjementsforhold har du som kritiker?</vt:lpstr>
      <vt:lpstr>Spm 4) Kan du anslå hvor stor del av din arbeids-hverdag som utgjør kritikerrelatert arbeid?</vt:lpstr>
      <vt:lpstr>Spm 5) Hvor mange oppdragsgivere mottok du lønn/honorar fra i 2016 for kritikerrelatert arbeid?</vt:lpstr>
      <vt:lpstr>Spm 6) Hvor mange oppdragsgivere mottok du lønn/ honorar fra i 2016 for arbeid som ikke er kritikerrelatert?</vt:lpstr>
      <vt:lpstr>Spm 7) Har du opplevd endringer i din oppdrags-mengde som kritiker de siste tre årene?</vt:lpstr>
      <vt:lpstr>Spm 8) Hvor mange kritikker leverer du i gjennomsnitt i løpet av en normal måned?</vt:lpstr>
      <vt:lpstr>Spm 9) Hvor mange timer bruker du normalt per kritikk (i gjennomsnitt)?</vt:lpstr>
      <vt:lpstr>Spm 10) Hva er normalt honoraret per kritikk (i gjennomsnitt)?</vt:lpstr>
      <vt:lpstr>Spm 11) Hvordan er honoraret du får per kritikk i dag sammenliknet med for 5 år siden?</vt:lpstr>
      <vt:lpstr>Spm 12) Bruker du Norsk kritikerlags veiledende satser når du forhandler om honorar?</vt:lpstr>
      <vt:lpstr>Spm 13) I hvilke type medier er du kritiker?</vt:lpstr>
      <vt:lpstr>Spm 14) Hvilket kulturfelt er du kritiker/kulturkommentator på?</vt:lpstr>
      <vt:lpstr>Spm 15) Vil du si at det er mer, mindre eller like mye kritikk i media på ditt kulturfelt i dag, sammenlignet med for 5 år siden?</vt:lpstr>
      <vt:lpstr>Spm 16) Hvis du tenker på alle kunst- og kulturfelt: Vil du si at det er mer, mindre eller like mye kritikk i media i dag, sammenlignet med for 5 år siden?</vt:lpstr>
      <vt:lpstr>Spm 17) Regner du med å jobbe som kritiker om 5 år?</vt:lpstr>
      <vt:lpstr>Spm 18.) Hvor enig eller uenig er du i følgende påstander?</vt:lpstr>
      <vt:lpstr>Spm 19) I hvilken grad opplever du at følgende utviklingstrekk i media, bidrar til å redusere kritikken og/eller den frie offentlige samtalen om kunst?</vt:lpstr>
      <vt:lpstr>Spm 20) Generelt sett, vil du si at kvaliteten på kritikken er blitt dårligere, bedre eller på samme nivå som for fem år siden?</vt:lpstr>
      <vt:lpstr>Spm 21) Ta utgangspunkt i deg selv og din livssituasjon. Hvor enig eller uenig er du i følgende påstander?</vt:lpstr>
      <vt:lpstr>Spm 22) Ta utgangspunkt i deg selv og din livssituasjon. Hvor enig eller uenig er du i følgende påstander?</vt:lpstr>
      <vt:lpstr>Spm 23) Er du selv kunster eller driver med kunstnerisk/kulturell virksomhet?</vt:lpstr>
      <vt:lpstr>Spm 24) Hvor tilfreds er du i jobben som kritiker?</vt:lpstr>
      <vt:lpstr>Spm 25) Hvis du kunne velge yrke på nytt, ville du ha valgt å bli kritiker?</vt:lpstr>
      <vt:lpstr>Spm 26) Totalt sett, hvor fornøyd eller misfornøyd er du med medlemskapet ditt i Norsk kritikerlag?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Ida Habbestad</dc:creator>
  <cp:lastModifiedBy>Kritikerlaget</cp:lastModifiedBy>
  <cp:revision>2</cp:revision>
  <dcterms:created xsi:type="dcterms:W3CDTF">2018-01-16T18:56:02Z</dcterms:created>
  <dcterms:modified xsi:type="dcterms:W3CDTF">2018-04-10T08:56:48Z</dcterms:modified>
</cp:coreProperties>
</file>