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7"/>
  </p:notesMasterIdLst>
  <p:handoutMasterIdLst>
    <p:handoutMasterId r:id="rId28"/>
  </p:handoutMasterIdLst>
  <p:sldIdLst>
    <p:sldId id="282" r:id="rId5"/>
    <p:sldId id="256" r:id="rId6"/>
    <p:sldId id="277" r:id="rId7"/>
    <p:sldId id="257" r:id="rId8"/>
    <p:sldId id="258" r:id="rId9"/>
    <p:sldId id="264" r:id="rId10"/>
    <p:sldId id="259" r:id="rId11"/>
    <p:sldId id="263" r:id="rId12"/>
    <p:sldId id="267" r:id="rId13"/>
    <p:sldId id="266" r:id="rId14"/>
    <p:sldId id="269" r:id="rId15"/>
    <p:sldId id="270" r:id="rId16"/>
    <p:sldId id="271" r:id="rId17"/>
    <p:sldId id="275" r:id="rId18"/>
    <p:sldId id="278" r:id="rId19"/>
    <p:sldId id="268" r:id="rId20"/>
    <p:sldId id="272" r:id="rId21"/>
    <p:sldId id="273" r:id="rId22"/>
    <p:sldId id="280" r:id="rId23"/>
    <p:sldId id="281" r:id="rId24"/>
    <p:sldId id="279" r:id="rId25"/>
    <p:sldId id="276" r:id="rId26"/>
  </p:sldIdLst>
  <p:sldSz cx="9144000" cy="6858000" type="screen4x3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549" autoAdjust="0"/>
    <p:restoredTop sz="94660"/>
  </p:normalViewPr>
  <p:slideViewPr>
    <p:cSldViewPr>
      <p:cViewPr varScale="1">
        <p:scale>
          <a:sx n="42" d="100"/>
          <a:sy n="42" d="100"/>
        </p:scale>
        <p:origin x="-104" y="-8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6331F-09C8-4967-9145-EE9912A1758F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5970-03C7-45C3-B53C-70F88BF2831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9995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E4448-7B3C-449A-852B-3735B1517907}" type="datetimeFigureOut">
              <a:rPr lang="nb-NO" smtClean="0"/>
              <a:t>31.10.13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EE0C8-3F67-43F0-9DC8-CFB51A3BE7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306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EE0C8-3F67-43F0-9DC8-CFB51A3BE7A8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064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446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14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404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F5358-9DBA-4200-9253-4FE8A7C23BC0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69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1748A-E804-4E1E-B63E-C41194D91F3C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10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0FD82-EE44-47E8-9A26-05BCDF953435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1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908D3-A350-40DF-89EA-87E524EE34B2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25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2EC73-8188-473E-B3C0-5B323858F456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8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390EB-FB06-4238-9726-5B7B901CCFD0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82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24FB6-4F3B-4A8E-ACB7-EB51BECC3E93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18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BA615-3B57-4931-AB0B-67C4760BD24A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6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8169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D126A-0332-41D0-8D95-A9C3EBD3644A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73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BB3C4-2374-43DB-9332-988E8A4C73DB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49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F22B9-33AC-4986-9A22-1AC924DD1A8B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079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84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351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859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92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82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763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49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3875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260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83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50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55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2AF1B-B535-4238-9F06-26A6D6FBE3F2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7920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BF2B7-C43B-4751-BB5E-CD3CD56356D8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255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BE5F0-DCC6-43B9-B992-DEA3CBEC9566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648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067DB-9F54-4AE3-BB9C-DE09E1E58FBD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58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9CD37-402D-4C79-A27E-918E508DCAC2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1167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57330-6909-4C46-AEA3-B4210588C6AE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65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89273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9B1F3-6854-4641-BB1D-AF222E55EE6E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534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E500C-3E7E-45A8-AB0E-2F68E859B95F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798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4D7A-2D4E-4686-9255-5C89D21C9DA2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194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34DBD-FA79-47BE-8172-C87CB5A7FFDA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340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1B05F-4CF2-4017-9190-60BF5DBAC879}" type="slidenum">
              <a:rPr lang="nb-NO" altLang="nb-NO">
                <a:solidFill>
                  <a:srgbClr val="000000"/>
                </a:solidFill>
              </a:rPr>
              <a:pPr/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462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151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28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52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59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1E11-4898-47B9-97A7-2BFC39B6408A}" type="datetimeFigureOut">
              <a:rPr lang="nb-NO" smtClean="0"/>
              <a:pPr/>
              <a:t>31.10.13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644C-69BF-4842-9FAA-4BDA3DD1E3B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1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altLang="nb-NO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C6AA55-1DDC-4B8B-8B6F-4BA6B204515E}" type="slidenum">
              <a:rPr lang="nb-NO" altLang="nb-NO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b-NO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3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1E11-4898-47B9-97A7-2BFC39B6408A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31.10.13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644C-69BF-4842-9FAA-4BDA3DD1E3B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altLang="nb-NO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altLang="nb-NO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74D654-9F16-4FDE-9B5F-3B416BB1A0C6}" type="slidenum">
              <a:rPr lang="nb-NO" altLang="nb-NO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b-NO" altLang="nb-NO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7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n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7746"/>
            <a:ext cx="9144000" cy="285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6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Subjektive teorier og forventninger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Glorie-effekt: </a:t>
            </a:r>
          </a:p>
          <a:p>
            <a:pPr lvl="1"/>
            <a:r>
              <a:rPr lang="nb-NO" dirty="0" smtClean="0"/>
              <a:t>En åpenbar egenskap ved verket smitter over på vurderingen av andre, mindre tilgjengelige egenskaper</a:t>
            </a:r>
          </a:p>
          <a:p>
            <a:pPr marL="742950" lvl="2" indent="-342900"/>
            <a:r>
              <a:rPr lang="nb-NO" dirty="0"/>
              <a:t>Vi antar at pene mennesker er ærlige, hyggelige </a:t>
            </a:r>
            <a:r>
              <a:rPr lang="nb-NO" dirty="0" smtClean="0"/>
              <a:t>folk </a:t>
            </a:r>
            <a:r>
              <a:rPr lang="nb-NO" dirty="0"/>
              <a:t>virker </a:t>
            </a:r>
            <a:r>
              <a:rPr lang="nb-NO" dirty="0" smtClean="0"/>
              <a:t>intelligente, fordelaktige teknologier vurderes som trygge</a:t>
            </a:r>
            <a:endParaRPr lang="nb-NO" dirty="0"/>
          </a:p>
          <a:p>
            <a:r>
              <a:rPr lang="nb-NO" dirty="0" smtClean="0"/>
              <a:t>Implisitte (subjektive) teorier skaper bestemte forventninger</a:t>
            </a:r>
          </a:p>
          <a:p>
            <a:pPr lvl="1"/>
            <a:r>
              <a:rPr lang="nb-NO" dirty="0" smtClean="0"/>
              <a:t>Bekreftelsesfellen i hypotesetesting</a:t>
            </a:r>
          </a:p>
          <a:p>
            <a:pPr lvl="1"/>
            <a:r>
              <a:rPr lang="nb-NO" dirty="0" smtClean="0"/>
              <a:t>Overraskelser </a:t>
            </a:r>
            <a:r>
              <a:rPr lang="nb-NO" dirty="0"/>
              <a:t>(</a:t>
            </a:r>
            <a:r>
              <a:rPr lang="nb-NO" dirty="0" smtClean="0"/>
              <a:t>skuffelser) når forventninger ikke stemmer</a:t>
            </a:r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1514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Sammenligningsgrunnlaget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Vi beskriver «absolutt» men vurderer relativt</a:t>
            </a:r>
          </a:p>
          <a:p>
            <a:r>
              <a:rPr lang="nb-NO" dirty="0" err="1" smtClean="0"/>
              <a:t>Upward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</a:t>
            </a:r>
            <a:r>
              <a:rPr lang="nb-NO" dirty="0" err="1" smtClean="0"/>
              <a:t>downward</a:t>
            </a:r>
            <a:r>
              <a:rPr lang="nb-NO" dirty="0" smtClean="0"/>
              <a:t> </a:t>
            </a:r>
            <a:r>
              <a:rPr lang="nb-NO" dirty="0" err="1" smtClean="0"/>
              <a:t>comparisons</a:t>
            </a:r>
            <a:r>
              <a:rPr lang="nb-NO" dirty="0" smtClean="0"/>
              <a:t>:</a:t>
            </a:r>
          </a:p>
          <a:p>
            <a:pPr lvl="1"/>
            <a:r>
              <a:rPr lang="nb-NO" dirty="0" smtClean="0"/>
              <a:t>Når ikke opp til de beste (idrettsprestasjoner)</a:t>
            </a:r>
          </a:p>
          <a:p>
            <a:pPr lvl="1"/>
            <a:r>
              <a:rPr lang="nb-NO" dirty="0" smtClean="0"/>
              <a:t>Kunne vært mye verre (sykdomstilstander)</a:t>
            </a:r>
          </a:p>
          <a:p>
            <a:r>
              <a:rPr lang="nb-NO" dirty="0" smtClean="0"/>
              <a:t>Tidligere prestasjoner, oppbygde forventninger («den vanskelige annenboken»)</a:t>
            </a:r>
          </a:p>
          <a:p>
            <a:r>
              <a:rPr lang="nb-NO" dirty="0" smtClean="0"/>
              <a:t>Referanseverdier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	- </a:t>
            </a:r>
            <a:r>
              <a:rPr lang="nb-NO" dirty="0"/>
              <a:t>prestasjoner i </a:t>
            </a:r>
            <a:r>
              <a:rPr lang="nb-NO" dirty="0" smtClean="0"/>
              <a:t>toppklasse (høy standard)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- prestasjoner i lokal </a:t>
            </a:r>
            <a:r>
              <a:rPr lang="nb-NO" dirty="0" smtClean="0"/>
              <a:t>klasse (lav standard)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274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200" dirty="0"/>
              <a:t>To slags </a:t>
            </a:r>
            <a:r>
              <a:rPr lang="nb-NO" altLang="nb-NO" sz="3200" dirty="0" smtClean="0"/>
              <a:t>effekter: Assimilasjon og kontrast</a:t>
            </a:r>
            <a:endParaRPr lang="nb-NO" altLang="nb-NO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sz="2800" dirty="0"/>
              <a:t>Assimilasjon </a:t>
            </a:r>
          </a:p>
          <a:p>
            <a:pPr>
              <a:buFontTx/>
              <a:buNone/>
            </a:pPr>
            <a:r>
              <a:rPr lang="nb-NO" altLang="nb-NO" sz="2000" dirty="0" smtClean="0"/>
              <a:t>T trekkes </a:t>
            </a:r>
            <a:r>
              <a:rPr lang="nb-NO" altLang="nb-NO" sz="2000" b="1" dirty="0"/>
              <a:t>i </a:t>
            </a:r>
            <a:r>
              <a:rPr lang="nb-NO" altLang="nb-NO" sz="2000" b="1" i="1" dirty="0"/>
              <a:t>retning</a:t>
            </a:r>
            <a:r>
              <a:rPr lang="nb-NO" altLang="nb-NO" sz="2000" b="1" dirty="0"/>
              <a:t> av </a:t>
            </a:r>
            <a:r>
              <a:rPr lang="nb-NO" altLang="nb-NO" sz="2000" dirty="0" err="1"/>
              <a:t>X</a:t>
            </a:r>
            <a:r>
              <a:rPr lang="nb-NO" altLang="nb-NO" sz="2000" dirty="0"/>
              <a:t> (forventninger, hypoteser, </a:t>
            </a:r>
            <a:r>
              <a:rPr lang="nb-NO" altLang="nb-NO" sz="2000" dirty="0" smtClean="0"/>
              <a:t>glorie-effekt, </a:t>
            </a:r>
            <a:r>
              <a:rPr lang="nb-NO" altLang="nb-NO" sz="2000" dirty="0"/>
              <a:t>stereotypier, ønsketenkning, humør )</a:t>
            </a:r>
          </a:p>
          <a:p>
            <a:r>
              <a:rPr lang="nb-NO" altLang="nb-NO" sz="2800" dirty="0"/>
              <a:t>Kontrast</a:t>
            </a:r>
          </a:p>
          <a:p>
            <a:pPr marL="0" indent="0">
              <a:buNone/>
            </a:pPr>
            <a:r>
              <a:rPr lang="nb-NO" altLang="nb-NO" sz="2000" dirty="0" smtClean="0"/>
              <a:t>T </a:t>
            </a:r>
            <a:r>
              <a:rPr lang="nb-NO" altLang="nb-NO" sz="2000" dirty="0"/>
              <a:t>settes </a:t>
            </a:r>
            <a:r>
              <a:rPr lang="nb-NO" altLang="nb-NO" sz="2000" b="1" i="1" dirty="0"/>
              <a:t>i motsetning til </a:t>
            </a:r>
            <a:r>
              <a:rPr lang="nb-NO" altLang="nb-NO" sz="2000" dirty="0" err="1"/>
              <a:t>X</a:t>
            </a:r>
            <a:r>
              <a:rPr lang="nb-NO" altLang="nb-NO" sz="2000" dirty="0"/>
              <a:t> (hoppe etter </a:t>
            </a:r>
            <a:r>
              <a:rPr lang="nb-NO" altLang="nb-NO" sz="2000" dirty="0" smtClean="0"/>
              <a:t>Wirkola; oppover </a:t>
            </a:r>
            <a:r>
              <a:rPr lang="nb-NO" altLang="nb-NO" sz="2000" dirty="0"/>
              <a:t>og </a:t>
            </a:r>
            <a:r>
              <a:rPr lang="nb-NO" altLang="nb-NO" sz="2000" dirty="0" smtClean="0"/>
              <a:t>nedover-sammenligninger)</a:t>
            </a:r>
            <a:endParaRPr lang="nb-NO" altLang="nb-NO" sz="2000" dirty="0"/>
          </a:p>
          <a:p>
            <a:r>
              <a:rPr lang="nb-NO" altLang="nb-NO" sz="2800" dirty="0"/>
              <a:t>Når skjer det ene og når skjer det andre?</a:t>
            </a:r>
          </a:p>
          <a:p>
            <a:pPr>
              <a:buFontTx/>
              <a:buNone/>
            </a:pPr>
            <a:r>
              <a:rPr lang="nb-NO" altLang="nb-NO" sz="2000" dirty="0" smtClean="0"/>
              <a:t>Små </a:t>
            </a:r>
            <a:r>
              <a:rPr lang="nb-NO" altLang="nb-NO" sz="2000" dirty="0"/>
              <a:t>vs. store forskjeller</a:t>
            </a:r>
          </a:p>
          <a:p>
            <a:pPr>
              <a:buFontTx/>
              <a:buNone/>
            </a:pPr>
            <a:r>
              <a:rPr lang="nb-NO" altLang="nb-NO" sz="2000" dirty="0" smtClean="0"/>
              <a:t>Innen </a:t>
            </a:r>
            <a:r>
              <a:rPr lang="nb-NO" altLang="nb-NO" sz="2000" dirty="0"/>
              <a:t>kategori vs. mellom </a:t>
            </a:r>
            <a:r>
              <a:rPr lang="nb-NO" altLang="nb-NO" sz="2000" dirty="0" smtClean="0"/>
              <a:t>kategori</a:t>
            </a:r>
          </a:p>
          <a:p>
            <a:pPr>
              <a:buFontTx/>
              <a:buNone/>
            </a:pPr>
            <a:r>
              <a:rPr lang="nb-NO" altLang="nb-NO" sz="2000" dirty="0" smtClean="0"/>
              <a:t>Kombinasjon: skalaen assimileres til forventningene mens vurderingen kontrasteres med forventningene</a:t>
            </a:r>
          </a:p>
          <a:p>
            <a:pPr>
              <a:buFontTx/>
              <a:buNone/>
            </a:pPr>
            <a:r>
              <a:rPr lang="nb-NO" altLang="nb-NO" sz="2000" dirty="0" smtClean="0"/>
              <a:t>Mental innstilthet: På jakt etter </a:t>
            </a:r>
            <a:r>
              <a:rPr lang="nb-NO" altLang="nb-NO" sz="2000" b="1" dirty="0" smtClean="0"/>
              <a:t>likheter</a:t>
            </a:r>
            <a:r>
              <a:rPr lang="nb-NO" altLang="nb-NO" sz="2000" dirty="0" smtClean="0"/>
              <a:t> eller på jakt etter </a:t>
            </a:r>
            <a:r>
              <a:rPr lang="nb-NO" altLang="nb-NO" sz="2000" b="1" dirty="0" smtClean="0"/>
              <a:t>forskjeller</a:t>
            </a:r>
            <a:r>
              <a:rPr lang="nb-NO" altLang="nb-NO" sz="2000" dirty="0" smtClean="0"/>
              <a:t> </a:t>
            </a:r>
          </a:p>
          <a:p>
            <a:pPr>
              <a:buFontTx/>
              <a:buNone/>
            </a:pPr>
            <a:endParaRPr lang="nb-NO" altLang="nb-NO" sz="2000" dirty="0"/>
          </a:p>
          <a:p>
            <a:pPr>
              <a:buFontTx/>
              <a:buNone/>
            </a:pPr>
            <a:endParaRPr lang="nb-NO" altLang="nb-NO" sz="2800" dirty="0"/>
          </a:p>
        </p:txBody>
      </p:sp>
    </p:spTree>
    <p:extLst>
      <p:ext uri="{BB962C8B-B14F-4D97-AF65-F5344CB8AC3E}">
        <p14:creationId xmlns:p14="http://schemas.microsoft.com/office/powerpoint/2010/main" val="170464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4500563" y="1484313"/>
            <a:ext cx="1277937" cy="1206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1575635" y="4090873"/>
            <a:ext cx="1584325" cy="151288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 flipH="1" flipV="1">
            <a:off x="5778497" y="5643560"/>
            <a:ext cx="45719" cy="45719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995738" y="620713"/>
            <a:ext cx="3313112" cy="31686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003800" y="1557338"/>
            <a:ext cx="1277938" cy="12065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71550" y="25654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b-NO" altLang="nb-NO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419475" y="6921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b-NO" altLang="nb-NO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348038" y="51577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b-NO" altLang="nb-NO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55650" y="620713"/>
            <a:ext cx="1944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b-NO" altLang="nb-NO" b="1" dirty="0" err="1" smtClean="0">
                <a:solidFill>
                  <a:srgbClr val="000000"/>
                </a:solidFill>
              </a:rPr>
              <a:t>Delboeufs</a:t>
            </a:r>
            <a:r>
              <a:rPr lang="nb-NO" altLang="nb-NO" b="1" dirty="0" smtClean="0">
                <a:solidFill>
                  <a:srgbClr val="000000"/>
                </a:solidFill>
              </a:rPr>
              <a:t> sirkler</a:t>
            </a:r>
            <a:endParaRPr lang="nb-NO" altLang="nb-NO" b="1" dirty="0">
              <a:solidFill>
                <a:srgbClr val="000000"/>
              </a:solidFill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1727994" y="1601788"/>
            <a:ext cx="1277938" cy="12065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1728829" y="4244067"/>
            <a:ext cx="1277938" cy="12065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3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Mønstre, meninger og sammenhenger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100" kern="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Er sah in jeden drei Worten einen Einfall und in jeden drei Punkten ein Gesicht :) </a:t>
            </a:r>
            <a:r>
              <a:rPr lang="nb-NO" sz="2100" kern="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(</a:t>
            </a:r>
            <a:r>
              <a:rPr lang="nb-NO" sz="2100" kern="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Lichtenberg</a:t>
            </a:r>
            <a:r>
              <a:rPr lang="nb-NO" sz="2100" kern="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, 1776)</a:t>
            </a:r>
          </a:p>
          <a:p>
            <a:pPr marL="0" indent="0">
              <a:buNone/>
            </a:pPr>
            <a:r>
              <a:rPr lang="nb-NO" dirty="0" smtClean="0"/>
              <a:t>Utfylling av mønstre og etablering av sammenhenger: Generell menneskelig egenskap, like viktig for sender som for mottaker</a:t>
            </a:r>
          </a:p>
          <a:p>
            <a:r>
              <a:rPr lang="nb-NO" dirty="0" smtClean="0"/>
              <a:t>Men ikke alle intenderte mønstre oppfattes</a:t>
            </a:r>
          </a:p>
          <a:p>
            <a:r>
              <a:rPr lang="nb-NO" dirty="0" smtClean="0"/>
              <a:t>Og ikke alle oppfattede mønstre er intenderte</a:t>
            </a:r>
          </a:p>
          <a:p>
            <a:r>
              <a:rPr lang="nb-NO" dirty="0" smtClean="0"/>
              <a:t>To tall blir til en trend; tre tall blir til regelmessighet</a:t>
            </a:r>
          </a:p>
          <a:p>
            <a:r>
              <a:rPr lang="nb-NO" dirty="0" smtClean="0"/>
              <a:t>Ordtak som genererer sin egen kontekst</a:t>
            </a:r>
          </a:p>
          <a:p>
            <a:r>
              <a:rPr lang="nb-NO" dirty="0" smtClean="0"/>
              <a:t>Likheter blir til sammenheng</a:t>
            </a:r>
          </a:p>
          <a:p>
            <a:r>
              <a:rPr lang="nb-NO" dirty="0" smtClean="0"/>
              <a:t>Illusoriske korrelasjoner, mønster i tilfeldighetene</a:t>
            </a:r>
          </a:p>
          <a:p>
            <a:r>
              <a:rPr lang="nb-NO" dirty="0" smtClean="0"/>
              <a:t>Gurueffekter (finne dyp mening i uklare budskaper)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8104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800"/>
              <a:t>Jean Arp: ”Squares arranged according to the laws of chance”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  <p:pic>
        <p:nvPicPr>
          <p:cNvPr id="23557" name="Picture 5" descr="Text Box:  &#10;Fig. 4: Squares Arranged According to the Laws of Chance (1916-1917)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1412875"/>
            <a:ext cx="3300413" cy="496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592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Effekten av erfaring og ekspertise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Eksperter har mer kunnskap</a:t>
            </a:r>
          </a:p>
          <a:p>
            <a:r>
              <a:rPr lang="nb-NO" sz="2800" dirty="0" smtClean="0"/>
              <a:t>Større </a:t>
            </a:r>
            <a:r>
              <a:rPr lang="nb-NO" sz="2800" dirty="0"/>
              <a:t>sammenligningsgrunnlag</a:t>
            </a:r>
          </a:p>
          <a:p>
            <a:r>
              <a:rPr lang="nb-NO" sz="2800" dirty="0" smtClean="0"/>
              <a:t>Større (forventet) sikkerhet</a:t>
            </a:r>
          </a:p>
          <a:p>
            <a:r>
              <a:rPr lang="nb-NO" sz="2800" dirty="0" smtClean="0"/>
              <a:t>Hvor er ekspertisen opparbeidet: </a:t>
            </a:r>
          </a:p>
          <a:p>
            <a:pPr marL="0" indent="0">
              <a:buNone/>
            </a:pPr>
            <a:r>
              <a:rPr lang="nb-NO" sz="2800" dirty="0" smtClean="0"/>
              <a:t>	i «snille» eller «lumske» omgivelser?</a:t>
            </a:r>
          </a:p>
          <a:p>
            <a:r>
              <a:rPr lang="nb-NO" sz="2800" dirty="0" smtClean="0"/>
              <a:t>Kunnskaper gir mer materiale for tolkning og meningsskaping</a:t>
            </a:r>
          </a:p>
          <a:p>
            <a:r>
              <a:rPr lang="nb-NO" sz="2800" dirty="0" smtClean="0"/>
              <a:t>The </a:t>
            </a:r>
            <a:r>
              <a:rPr lang="nb-NO" sz="2800" dirty="0" err="1" smtClean="0"/>
              <a:t>curse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</a:t>
            </a:r>
            <a:r>
              <a:rPr lang="nb-NO" sz="2800" dirty="0" err="1" smtClean="0"/>
              <a:t>knowledge</a:t>
            </a:r>
            <a:r>
              <a:rPr lang="nb-NO" sz="2800" dirty="0" smtClean="0"/>
              <a:t>: alle vet/forstår det jeg vet</a:t>
            </a:r>
          </a:p>
          <a:p>
            <a:pPr lvl="1"/>
            <a:r>
              <a:rPr lang="nb-NO" sz="2400" dirty="0" smtClean="0"/>
              <a:t> (fjerner den kunnskapsrike kritikeren fra publikum)</a:t>
            </a:r>
            <a:endParaRPr lang="nb-NO" sz="2400" dirty="0"/>
          </a:p>
        </p:txBody>
      </p:sp>
      <p:pic>
        <p:nvPicPr>
          <p:cNvPr id="4" name="Picture 4" descr="http://c0021359.cdn1.cloudfiles.rackspacecloud.com/images/stories/c_rawson/Chris_2700_s-art-by-Ti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300" y="1268759"/>
            <a:ext cx="3416700" cy="239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450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bestemmer om vi liker noe?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kjente og kjære: Eksponeringseffekten</a:t>
            </a:r>
          </a:p>
          <a:p>
            <a:r>
              <a:rPr lang="nb-NO" dirty="0" smtClean="0"/>
              <a:t>Oppfatningsletthet (</a:t>
            </a:r>
            <a:r>
              <a:rPr lang="nb-NO" dirty="0" err="1" smtClean="0"/>
              <a:t>fluency</a:t>
            </a:r>
            <a:r>
              <a:rPr lang="nb-NO" dirty="0" smtClean="0"/>
              <a:t>-effekter)</a:t>
            </a:r>
          </a:p>
          <a:p>
            <a:pPr lvl="1"/>
            <a:r>
              <a:rPr lang="nb-NO" dirty="0" smtClean="0"/>
              <a:t>Vanskelig å lese </a:t>
            </a:r>
            <a:r>
              <a:rPr lang="nb-NO" dirty="0" smtClean="0">
                <a:sym typeface="Wingdings" panose="05000000000000000000" pitchFamily="2" charset="2"/>
              </a:rPr>
              <a:t> vanskelig å lage (Schwartz)</a:t>
            </a:r>
          </a:p>
          <a:p>
            <a:pPr lvl="1"/>
            <a:r>
              <a:rPr lang="nb-NO" dirty="0" smtClean="0">
                <a:sym typeface="Wingdings" panose="05000000000000000000" pitchFamily="2" charset="2"/>
              </a:rPr>
              <a:t>Hvis ikke du kan uttale det bør du ikke spise det!</a:t>
            </a:r>
            <a:endParaRPr lang="nb-NO" dirty="0" smtClean="0"/>
          </a:p>
          <a:p>
            <a:r>
              <a:rPr lang="nb-NO" dirty="0" smtClean="0"/>
              <a:t>Problemet med affektive prediksjoner (om jeg vil like/mislike det i fremtiden)</a:t>
            </a:r>
          </a:p>
          <a:p>
            <a:r>
              <a:rPr lang="nb-NO" dirty="0" smtClean="0"/>
              <a:t>Problemet med affektive generaliseringer (om andre også vil like/mislike det)</a:t>
            </a:r>
          </a:p>
        </p:txBody>
      </p:sp>
    </p:spTree>
    <p:extLst>
      <p:ext uri="{BB962C8B-B14F-4D97-AF65-F5344CB8AC3E}">
        <p14:creationId xmlns:p14="http://schemas.microsoft.com/office/powerpoint/2010/main" val="51381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Hva bestemmer om vi syns det er interessant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Interesse krever også (litt) anstrengelse</a:t>
            </a:r>
          </a:p>
          <a:p>
            <a:r>
              <a:rPr lang="nb-NO" dirty="0" smtClean="0"/>
              <a:t>Interesse krever både nyhet og </a:t>
            </a:r>
            <a:r>
              <a:rPr lang="nb-NO" dirty="0" err="1" smtClean="0"/>
              <a:t>kjenthet</a:t>
            </a:r>
            <a:endParaRPr lang="nb-NO" dirty="0" smtClean="0"/>
          </a:p>
          <a:p>
            <a:r>
              <a:rPr lang="nb-NO" dirty="0" smtClean="0"/>
              <a:t>Nyhet skaper oppmerksomhet</a:t>
            </a:r>
          </a:p>
          <a:p>
            <a:r>
              <a:rPr lang="nb-NO" dirty="0"/>
              <a:t>Størst interesse når </a:t>
            </a:r>
            <a:r>
              <a:rPr lang="nb-NO" dirty="0" smtClean="0"/>
              <a:t>nyhet og </a:t>
            </a:r>
            <a:r>
              <a:rPr lang="nb-NO" dirty="0" err="1" smtClean="0"/>
              <a:t>kjenthet</a:t>
            </a:r>
            <a:r>
              <a:rPr lang="nb-NO" dirty="0" smtClean="0"/>
              <a:t> </a:t>
            </a:r>
            <a:r>
              <a:rPr lang="nb-NO" dirty="0"/>
              <a:t>er maksimal:</a:t>
            </a:r>
          </a:p>
          <a:p>
            <a:pPr lvl="1"/>
            <a:r>
              <a:rPr lang="nb-NO" dirty="0"/>
              <a:t>Nyheter om kjente personer</a:t>
            </a:r>
          </a:p>
          <a:p>
            <a:pPr lvl="1"/>
            <a:r>
              <a:rPr lang="nb-NO" dirty="0"/>
              <a:t>Kjente forhold beskrevet på ny måte</a:t>
            </a:r>
          </a:p>
          <a:p>
            <a:pPr lvl="1"/>
            <a:r>
              <a:rPr lang="nb-NO" dirty="0"/>
              <a:t>Kjent metode anvendt på nye motiver</a:t>
            </a:r>
          </a:p>
          <a:p>
            <a:pPr lvl="1"/>
            <a:r>
              <a:rPr lang="nb-NO" dirty="0"/>
              <a:t>Kjente verk i ny regi</a:t>
            </a:r>
          </a:p>
          <a:p>
            <a:r>
              <a:rPr lang="nb-NO" dirty="0" smtClean="0"/>
              <a:t>Men det som er kjent for ekspertene kan fortsatt være nytt for publikum</a:t>
            </a:r>
          </a:p>
          <a:p>
            <a:pPr lvl="1"/>
            <a:r>
              <a:rPr lang="nb-NO" dirty="0" smtClean="0"/>
              <a:t>Avant-garde-paradokset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9758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2050" name="Picture 2" descr="F:\img-131022094129\img-131022094129-0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3" t="-390" r="5086" b="390"/>
          <a:stretch/>
        </p:blipFill>
        <p:spPr bwMode="auto">
          <a:xfrm>
            <a:off x="539552" y="-747464"/>
            <a:ext cx="6984776" cy="791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10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Bedømmingspsykologi og kunstkritikk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Karl Halvor Teigen</a:t>
            </a:r>
          </a:p>
          <a:p>
            <a:r>
              <a:rPr lang="nb-NO" dirty="0" smtClean="0"/>
              <a:t>Psykologisk institutt, UiO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2352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Hva bestemmer om vi syns det er interessant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Interesse krever også (litt) anstrengelse</a:t>
            </a:r>
          </a:p>
          <a:p>
            <a:r>
              <a:rPr lang="nb-NO" dirty="0" smtClean="0"/>
              <a:t>Interesse krever både nyhet og </a:t>
            </a:r>
            <a:r>
              <a:rPr lang="nb-NO" dirty="0" err="1" smtClean="0"/>
              <a:t>kjenthet</a:t>
            </a:r>
            <a:endParaRPr lang="nb-NO" dirty="0" smtClean="0"/>
          </a:p>
          <a:p>
            <a:r>
              <a:rPr lang="nb-NO" dirty="0" smtClean="0"/>
              <a:t>Nyhet skaper oppmerksomhet</a:t>
            </a:r>
          </a:p>
          <a:p>
            <a:r>
              <a:rPr lang="nb-NO" dirty="0"/>
              <a:t>Størst interesse når </a:t>
            </a:r>
            <a:r>
              <a:rPr lang="nb-NO" dirty="0" smtClean="0"/>
              <a:t>nyhet og </a:t>
            </a:r>
            <a:r>
              <a:rPr lang="nb-NO" dirty="0" err="1" smtClean="0"/>
              <a:t>kjenthet</a:t>
            </a:r>
            <a:r>
              <a:rPr lang="nb-NO" dirty="0" smtClean="0"/>
              <a:t> </a:t>
            </a:r>
            <a:r>
              <a:rPr lang="nb-NO" dirty="0"/>
              <a:t>er maksimal:</a:t>
            </a:r>
          </a:p>
          <a:p>
            <a:pPr lvl="1"/>
            <a:r>
              <a:rPr lang="nb-NO" dirty="0"/>
              <a:t>Nyheter om kjente personer</a:t>
            </a:r>
          </a:p>
          <a:p>
            <a:pPr lvl="1"/>
            <a:r>
              <a:rPr lang="nb-NO" dirty="0"/>
              <a:t>Kjente forhold beskrevet på ny måte</a:t>
            </a:r>
          </a:p>
          <a:p>
            <a:pPr lvl="1"/>
            <a:r>
              <a:rPr lang="nb-NO" dirty="0"/>
              <a:t>Kjent metode anvendt på nye motiver</a:t>
            </a:r>
          </a:p>
          <a:p>
            <a:pPr lvl="1"/>
            <a:r>
              <a:rPr lang="nb-NO" dirty="0"/>
              <a:t>Kjente verk i ny regi</a:t>
            </a:r>
          </a:p>
          <a:p>
            <a:r>
              <a:rPr lang="nb-NO" dirty="0" smtClean="0"/>
              <a:t>Men det som er kjent for ekspertene kan fortsatt være nytt for publikum</a:t>
            </a:r>
          </a:p>
          <a:p>
            <a:pPr lvl="1"/>
            <a:r>
              <a:rPr lang="nb-NO" dirty="0" smtClean="0"/>
              <a:t>Avant-garde-paradokset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176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Takk for tålmodigheten!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7"/>
            <a:ext cx="6451207" cy="4292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4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Implikasjoner for kritikk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Formidle saksopplysninger</a:t>
            </a:r>
          </a:p>
          <a:p>
            <a:r>
              <a:rPr lang="nb-NO" dirty="0" smtClean="0"/>
              <a:t>Del egne kunnskaper med leseren</a:t>
            </a:r>
          </a:p>
          <a:p>
            <a:r>
              <a:rPr lang="nb-NO" dirty="0"/>
              <a:t>Formidle egne </a:t>
            </a:r>
            <a:r>
              <a:rPr lang="nb-NO" dirty="0" smtClean="0"/>
              <a:t>verdiopplevelser (som det de er)</a:t>
            </a:r>
            <a:endParaRPr lang="nb-NO" dirty="0"/>
          </a:p>
          <a:p>
            <a:r>
              <a:rPr lang="nb-NO" dirty="0" smtClean="0"/>
              <a:t>Forsiktig med å være bastant</a:t>
            </a:r>
          </a:p>
          <a:p>
            <a:r>
              <a:rPr lang="nb-NO" dirty="0" smtClean="0"/>
              <a:t>Vær obs på egne kjepphester</a:t>
            </a:r>
          </a:p>
          <a:p>
            <a:r>
              <a:rPr lang="nb-NO" dirty="0" smtClean="0"/>
              <a:t>Gi rom for andre opplevelser og tolkninger</a:t>
            </a:r>
          </a:p>
          <a:p>
            <a:r>
              <a:rPr lang="nb-NO" dirty="0" smtClean="0"/>
              <a:t>Gjøre leseren nysgjerrig til å finne ut mer</a:t>
            </a:r>
          </a:p>
          <a:p>
            <a:r>
              <a:rPr lang="nb-NO" dirty="0" smtClean="0"/>
              <a:t>Beskriv publikums reaksjoner i tillegg til egne</a:t>
            </a:r>
          </a:p>
        </p:txBody>
      </p:sp>
    </p:spTree>
    <p:extLst>
      <p:ext uri="{BB962C8B-B14F-4D97-AF65-F5344CB8AC3E}">
        <p14:creationId xmlns:p14="http://schemas.microsoft.com/office/powerpoint/2010/main" val="28959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04664"/>
            <a:ext cx="4402569" cy="4820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://healthadvocate.net.au/wp-content/uploads/2013/09/the20psychologi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438" y="3645024"/>
            <a:ext cx="414103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64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600"/>
              <a:t>Bedømmelser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nb-NO" altLang="nb-NO" sz="2400" dirty="0"/>
              <a:t>Beskrivelse av egenskaper (attributter) ved et objekt (person, </a:t>
            </a:r>
            <a:r>
              <a:rPr lang="nb-NO" altLang="nb-NO" sz="2400" dirty="0" smtClean="0"/>
              <a:t>situasjon, verk) </a:t>
            </a:r>
            <a:r>
              <a:rPr lang="nb-NO" altLang="nb-NO" sz="2400" dirty="0"/>
              <a:t>på en gitt dimensjon eller skala, basert på skjønn</a:t>
            </a:r>
          </a:p>
          <a:p>
            <a:r>
              <a:rPr lang="nb-NO" altLang="nb-NO" sz="2400" dirty="0" smtClean="0"/>
              <a:t>Kategoriseringer (diagnose, klassifisering)</a:t>
            </a:r>
            <a:endParaRPr lang="nb-NO" altLang="nb-NO" sz="2400" dirty="0"/>
          </a:p>
          <a:p>
            <a:r>
              <a:rPr lang="nb-NO" altLang="nb-NO" sz="2400" dirty="0"/>
              <a:t>G</a:t>
            </a:r>
            <a:r>
              <a:rPr lang="nb-NO" altLang="nb-NO" sz="2400" dirty="0" smtClean="0"/>
              <a:t>radering </a:t>
            </a:r>
            <a:r>
              <a:rPr lang="nb-NO" altLang="nb-NO" sz="2400" dirty="0"/>
              <a:t>på </a:t>
            </a:r>
            <a:r>
              <a:rPr lang="nb-NO" altLang="nb-NO" sz="2400" dirty="0" smtClean="0"/>
              <a:t>skala (karakter, terningkast)</a:t>
            </a:r>
            <a:endParaRPr lang="nb-NO" altLang="nb-NO" sz="2400" dirty="0"/>
          </a:p>
          <a:p>
            <a:r>
              <a:rPr lang="nb-NO" altLang="nb-NO" sz="2400" dirty="0" smtClean="0"/>
              <a:t>Rangering (av søkere til stilling, kåring av vinner)</a:t>
            </a:r>
            <a:endParaRPr lang="nb-NO" altLang="nb-NO" sz="2400" dirty="0"/>
          </a:p>
          <a:p>
            <a:r>
              <a:rPr lang="nb-NO" altLang="nb-NO" sz="2400" dirty="0"/>
              <a:t>Estimater (anslag av antall, tid, pris, vei </a:t>
            </a:r>
            <a:r>
              <a:rPr lang="nb-NO" altLang="nb-NO" sz="2400" dirty="0" smtClean="0"/>
              <a:t>…)</a:t>
            </a:r>
          </a:p>
          <a:p>
            <a:pPr lvl="0">
              <a:buNone/>
            </a:pPr>
            <a:r>
              <a:rPr lang="nb-NO" altLang="nb-NO" sz="2400" dirty="0">
                <a:solidFill>
                  <a:prstClr val="black"/>
                </a:solidFill>
              </a:rPr>
              <a:t>Bedømming danner grunnlag for beslutninger, særlig:</a:t>
            </a:r>
          </a:p>
          <a:p>
            <a:pPr lvl="0"/>
            <a:r>
              <a:rPr lang="nb-NO" altLang="nb-NO" sz="2400" dirty="0" smtClean="0">
                <a:solidFill>
                  <a:prstClr val="black"/>
                </a:solidFill>
              </a:rPr>
              <a:t>Bedømmelse </a:t>
            </a:r>
            <a:r>
              <a:rPr lang="nb-NO" altLang="nb-NO" sz="2400" dirty="0">
                <a:solidFill>
                  <a:prstClr val="black"/>
                </a:solidFill>
              </a:rPr>
              <a:t>av verdi (evalueringer, preferanser)</a:t>
            </a:r>
          </a:p>
          <a:p>
            <a:pPr lvl="0"/>
            <a:r>
              <a:rPr lang="nb-NO" altLang="nb-NO" sz="2400" dirty="0">
                <a:solidFill>
                  <a:prstClr val="black"/>
                </a:solidFill>
              </a:rPr>
              <a:t>Bedømming av usikkerhet, risiko, sannsynlighet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329990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Relevans for kunstkritikk?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Bedømmingspsykologien forsker på «magre» beskrivelser, som ofte kan sammenlignes med korrekte</a:t>
            </a:r>
            <a:r>
              <a:rPr lang="nb-NO" dirty="0"/>
              <a:t> </a:t>
            </a:r>
            <a:r>
              <a:rPr lang="nb-NO" dirty="0" smtClean="0"/>
              <a:t>«fasit»-svar</a:t>
            </a:r>
          </a:p>
          <a:p>
            <a:r>
              <a:rPr lang="nb-NO" dirty="0" smtClean="0"/>
              <a:t>Kunstkritikken gir «rike» beskrivelser, på områder som ofte mangler fasit</a:t>
            </a:r>
          </a:p>
          <a:p>
            <a:r>
              <a:rPr lang="nb-NO" dirty="0" smtClean="0"/>
              <a:t>Men begge handler om bruk av «skjønn» for å utsi noe som karakteriserer et objekt/verk så godt som mulig</a:t>
            </a:r>
          </a:p>
          <a:p>
            <a:r>
              <a:rPr lang="nb-NO" dirty="0" smtClean="0"/>
              <a:t>Og kanskje har de noen fellesmenneskelige problemer / slagsider?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099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Hva skjer når vi vurderer ut fra skjønn? </a:t>
            </a:r>
            <a:r>
              <a:rPr lang="nb-NO" sz="3600" dirty="0" smtClean="0"/>
              <a:t>Mulige lærdommer fra bedømmingspsykologien</a:t>
            </a:r>
            <a:endParaRPr lang="nb-N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Vi vet ikke alltid selv hva som bestemmer våre vurderinger (resultatene kommer ofte før begrunnelsen)</a:t>
            </a:r>
          </a:p>
          <a:p>
            <a:r>
              <a:rPr lang="nb-NO" dirty="0"/>
              <a:t>Vi er mer påvirket av ”irrelevante” forhold enn vi liker å tro</a:t>
            </a:r>
          </a:p>
          <a:p>
            <a:r>
              <a:rPr lang="nb-NO" dirty="0" smtClean="0"/>
              <a:t>Ekspertise er ingen ”garanti” for riktige vurderinger (kommer an på område)</a:t>
            </a:r>
          </a:p>
          <a:p>
            <a:r>
              <a:rPr lang="nb-NO" dirty="0" smtClean="0"/>
              <a:t>Enkle prinsipper (</a:t>
            </a:r>
            <a:r>
              <a:rPr lang="nb-NO" dirty="0" err="1" smtClean="0"/>
              <a:t>fluency</a:t>
            </a:r>
            <a:r>
              <a:rPr lang="nb-NO" dirty="0" smtClean="0"/>
              <a:t>, </a:t>
            </a:r>
            <a:r>
              <a:rPr lang="nb-NO" dirty="0" err="1" smtClean="0"/>
              <a:t>exposure</a:t>
            </a:r>
            <a:r>
              <a:rPr lang="nb-NO" dirty="0" smtClean="0"/>
              <a:t>, nyhet, forventninger, andres meninger) bestemmer svært mye</a:t>
            </a:r>
            <a:endParaRPr lang="nb-N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bestemmes bedømmelsen av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 smtClean="0"/>
              <a:t>Egenskaper ved T (verket selv)</a:t>
            </a:r>
          </a:p>
          <a:p>
            <a:r>
              <a:rPr lang="nb-NO" dirty="0" smtClean="0"/>
              <a:t>Person- og situasjonsfaktorer</a:t>
            </a:r>
          </a:p>
          <a:p>
            <a:r>
              <a:rPr lang="nb-NO" dirty="0"/>
              <a:t>Ordene og skalaen vi bruker</a:t>
            </a:r>
          </a:p>
          <a:p>
            <a:r>
              <a:rPr lang="nb-NO" dirty="0" smtClean="0"/>
              <a:t>Positiv-negativ asymmetrier</a:t>
            </a:r>
          </a:p>
          <a:p>
            <a:r>
              <a:rPr lang="nb-NO" dirty="0" smtClean="0"/>
              <a:t>Subjektive teorier og forventninger </a:t>
            </a:r>
          </a:p>
          <a:p>
            <a:r>
              <a:rPr lang="nb-NO" dirty="0" smtClean="0"/>
              <a:t>Sammenligningsgrunnlaget</a:t>
            </a:r>
          </a:p>
          <a:p>
            <a:r>
              <a:rPr lang="nb-NO" dirty="0" smtClean="0"/>
              <a:t>Behovet for mønstre og meninger</a:t>
            </a:r>
          </a:p>
          <a:p>
            <a:r>
              <a:rPr lang="nb-NO" dirty="0"/>
              <a:t>K</a:t>
            </a:r>
            <a:r>
              <a:rPr lang="nb-NO" dirty="0" smtClean="0"/>
              <a:t>unnskaper og erfaringer, ekspertise</a:t>
            </a:r>
          </a:p>
          <a:p>
            <a:r>
              <a:rPr lang="nb-NO" dirty="0" smtClean="0"/>
              <a:t>Familiaritet og nyhet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5308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Person- og situasjonsfaktorer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Humør - bestemmer fokus på helhet vs. detaljer</a:t>
            </a:r>
          </a:p>
          <a:p>
            <a:r>
              <a:rPr lang="nb-NO" dirty="0"/>
              <a:t>Påvirkning av humør størst i komplekse situasjoner (</a:t>
            </a:r>
            <a:r>
              <a:rPr lang="nb-NO" dirty="0" err="1"/>
              <a:t>Forgas</a:t>
            </a:r>
            <a:r>
              <a:rPr lang="nb-NO" dirty="0"/>
              <a:t>: </a:t>
            </a:r>
            <a:r>
              <a:rPr lang="nb-NO" dirty="0" err="1"/>
              <a:t>Affect</a:t>
            </a:r>
            <a:r>
              <a:rPr lang="nb-NO" dirty="0"/>
              <a:t> </a:t>
            </a:r>
            <a:r>
              <a:rPr lang="nb-NO" dirty="0" err="1"/>
              <a:t>infusion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)</a:t>
            </a:r>
          </a:p>
          <a:p>
            <a:r>
              <a:rPr lang="nb-NO" dirty="0"/>
              <a:t>Hva vi sitter igjen med: Affektiv hukommelse </a:t>
            </a:r>
          </a:p>
          <a:p>
            <a:pPr lvl="1"/>
            <a:r>
              <a:rPr lang="nb-NO" dirty="0"/>
              <a:t>Peak / end effekter.</a:t>
            </a:r>
          </a:p>
          <a:p>
            <a:r>
              <a:rPr lang="nb-NO" dirty="0"/>
              <a:t>Sosial samhørighet, tilhørighet og «sosial smitte</a:t>
            </a:r>
            <a:r>
              <a:rPr lang="nb-NO" dirty="0" smtClean="0"/>
              <a:t>»</a:t>
            </a:r>
          </a:p>
          <a:p>
            <a:r>
              <a:rPr lang="nb-NO" dirty="0" smtClean="0"/>
              <a:t>«Innpakningen»: den seremonielle rammen, forventninger knyttet til det eksklusive</a:t>
            </a:r>
            <a:endParaRPr lang="nb-NO" dirty="0"/>
          </a:p>
          <a:p>
            <a:r>
              <a:rPr lang="nb-NO" dirty="0" smtClean="0"/>
              <a:t>Pusterom fra hverdagen, besøk i en annen verden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7078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Positiv-negativ asymmetrier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sz="4400" b="1" dirty="0" smtClean="0"/>
              <a:t>Bedømmelser har en positiv «slagside»  (</a:t>
            </a:r>
            <a:r>
              <a:rPr lang="nb-NO" sz="4400" b="1" dirty="0" err="1" smtClean="0"/>
              <a:t>Positivity</a:t>
            </a:r>
            <a:r>
              <a:rPr lang="nb-NO" sz="4400" b="1" dirty="0" smtClean="0"/>
              <a:t> bias)</a:t>
            </a:r>
          </a:p>
          <a:p>
            <a:pPr lvl="1"/>
            <a:r>
              <a:rPr lang="nb-NO" sz="3600" dirty="0"/>
              <a:t>Vi bruker flere positive ord enn negative</a:t>
            </a:r>
          </a:p>
          <a:p>
            <a:pPr lvl="1"/>
            <a:r>
              <a:rPr lang="nb-NO" sz="3600" dirty="0"/>
              <a:t>Vi legger </a:t>
            </a:r>
            <a:r>
              <a:rPr lang="nb-NO" sz="3600" dirty="0" smtClean="0"/>
              <a:t>fler vurderinger </a:t>
            </a:r>
            <a:r>
              <a:rPr lang="nb-NO" sz="3600" dirty="0"/>
              <a:t>over </a:t>
            </a:r>
            <a:r>
              <a:rPr lang="nb-NO" sz="3600" dirty="0" smtClean="0"/>
              <a:t>enn under midtpunktet </a:t>
            </a:r>
            <a:r>
              <a:rPr lang="nb-NO" sz="3600" dirty="0"/>
              <a:t>av skalaen </a:t>
            </a:r>
            <a:r>
              <a:rPr lang="nb-NO" sz="3600" dirty="0" smtClean="0"/>
              <a:t>(skeive karakterfordelinger;  </a:t>
            </a:r>
            <a:r>
              <a:rPr lang="nb-NO" sz="3600" dirty="0"/>
              <a:t>f</a:t>
            </a:r>
            <a:r>
              <a:rPr lang="nb-NO" sz="3600" dirty="0" smtClean="0"/>
              <a:t>lere </a:t>
            </a:r>
            <a:r>
              <a:rPr lang="nb-NO" sz="3600" dirty="0"/>
              <a:t>terningkast fra 4 og opp enn fra 3 og ned?)</a:t>
            </a:r>
          </a:p>
          <a:p>
            <a:pPr lvl="1"/>
            <a:r>
              <a:rPr lang="nb-NO" sz="3600" dirty="0"/>
              <a:t>Egenskaper har navn etter den positive pol</a:t>
            </a:r>
          </a:p>
          <a:p>
            <a:pPr lvl="1"/>
            <a:r>
              <a:rPr lang="nb-NO" sz="3600" dirty="0"/>
              <a:t>Mange positive karakteristikker betyr omtrent det </a:t>
            </a:r>
            <a:r>
              <a:rPr lang="nb-NO" sz="3600" dirty="0" smtClean="0"/>
              <a:t>samme</a:t>
            </a:r>
          </a:p>
          <a:p>
            <a:pPr lvl="1"/>
            <a:endParaRPr lang="nb-NO" sz="3200" dirty="0"/>
          </a:p>
          <a:p>
            <a:r>
              <a:rPr lang="nb-NO" sz="4400" b="1" dirty="0" smtClean="0"/>
              <a:t>Negative karakteristikker virker sterkere (</a:t>
            </a:r>
            <a:r>
              <a:rPr lang="nb-NO" sz="4400" b="1" dirty="0" err="1" smtClean="0"/>
              <a:t>Negativity</a:t>
            </a:r>
            <a:r>
              <a:rPr lang="nb-NO" sz="4400" b="1" dirty="0" smtClean="0"/>
              <a:t> </a:t>
            </a:r>
            <a:r>
              <a:rPr lang="nb-NO" sz="4400" b="1" dirty="0" err="1" smtClean="0"/>
              <a:t>effect</a:t>
            </a:r>
            <a:r>
              <a:rPr lang="nb-NO" sz="4400" b="1" dirty="0" smtClean="0"/>
              <a:t>)</a:t>
            </a:r>
          </a:p>
          <a:p>
            <a:pPr lvl="1"/>
            <a:r>
              <a:rPr lang="nb-NO" sz="3600" dirty="0" smtClean="0"/>
              <a:t>Vekker </a:t>
            </a:r>
            <a:r>
              <a:rPr lang="nb-NO" sz="3600" dirty="0"/>
              <a:t>mer </a:t>
            </a:r>
            <a:r>
              <a:rPr lang="nb-NO" sz="3600" dirty="0" smtClean="0"/>
              <a:t>oppmerksomhet og </a:t>
            </a:r>
            <a:r>
              <a:rPr lang="nb-NO" sz="3600" dirty="0"/>
              <a:t>interesse</a:t>
            </a:r>
          </a:p>
          <a:p>
            <a:pPr lvl="1"/>
            <a:r>
              <a:rPr lang="nb-NO" sz="3600" dirty="0"/>
              <a:t>Er mer individuelle og </a:t>
            </a:r>
            <a:r>
              <a:rPr lang="nb-NO" sz="3600" dirty="0" smtClean="0"/>
              <a:t>informative (jf. negative følelser)</a:t>
            </a:r>
          </a:p>
          <a:p>
            <a:pPr lvl="1"/>
            <a:r>
              <a:rPr lang="nb-NO" sz="3600" dirty="0" smtClean="0"/>
              <a:t>Er ofte lingvistisk «markert»</a:t>
            </a:r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 smtClean="0"/>
              <a:t>Tolstoj: «Alle lykkelige familier ligner hverandre, hver ulykkelig familie er ulykkelig på sin egen måte»</a:t>
            </a:r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9300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7362</TotalTime>
  <Words>1063</Words>
  <Application>Microsoft Macintosh PowerPoint</Application>
  <PresentationFormat>Skjermfremvisning (4:3)</PresentationFormat>
  <Paragraphs>145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Lysbildetitler</vt:lpstr>
      </vt:variant>
      <vt:variant>
        <vt:i4>22</vt:i4>
      </vt:variant>
    </vt:vector>
  </HeadingPairs>
  <TitlesOfParts>
    <vt:vector size="26" baseType="lpstr">
      <vt:lpstr>Office Theme</vt:lpstr>
      <vt:lpstr>Standard utforming</vt:lpstr>
      <vt:lpstr>1_Office Theme</vt:lpstr>
      <vt:lpstr>Default Design</vt:lpstr>
      <vt:lpstr>PowerPoint-presentasjon</vt:lpstr>
      <vt:lpstr>Bedømmingspsykologi og kunstkritikk</vt:lpstr>
      <vt:lpstr>PowerPoint-presentasjon</vt:lpstr>
      <vt:lpstr>Bedømmelser</vt:lpstr>
      <vt:lpstr>Relevans for kunstkritikk?</vt:lpstr>
      <vt:lpstr>Hva skjer når vi vurderer ut fra skjønn? Mulige lærdommer fra bedømmingspsykologien</vt:lpstr>
      <vt:lpstr>Hva bestemmes bedømmelsen av</vt:lpstr>
      <vt:lpstr> Person- og situasjonsfaktorer</vt:lpstr>
      <vt:lpstr>Positiv-negativ asymmetrier</vt:lpstr>
      <vt:lpstr>Subjektive teorier og forventninger</vt:lpstr>
      <vt:lpstr>Sammenligningsgrunnlaget</vt:lpstr>
      <vt:lpstr>To slags effekter: Assimilasjon og kontrast</vt:lpstr>
      <vt:lpstr>PowerPoint-presentasjon</vt:lpstr>
      <vt:lpstr>Mønstre, meninger og sammenhenger</vt:lpstr>
      <vt:lpstr>Jean Arp: ”Squares arranged according to the laws of chance”</vt:lpstr>
      <vt:lpstr>Effekten av erfaring og ekspertise</vt:lpstr>
      <vt:lpstr>Hva bestemmer om vi liker noe?</vt:lpstr>
      <vt:lpstr>Hva bestemmer om vi syns det er interessant</vt:lpstr>
      <vt:lpstr>PowerPoint-presentasjon</vt:lpstr>
      <vt:lpstr>Hva bestemmer om vi syns det er interessant</vt:lpstr>
      <vt:lpstr>Takk for tålmodigheten!</vt:lpstr>
      <vt:lpstr>Implikasjoner for kritikk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Bedømmingspsykologi og kunstkritikk</dc:title>
  <dc:creator>karlte_adm</dc:creator>
  <cp:lastModifiedBy>Sigurd Ziegler</cp:lastModifiedBy>
  <cp:revision>61</cp:revision>
  <cp:lastPrinted>2013-09-23T09:46:19Z</cp:lastPrinted>
  <dcterms:created xsi:type="dcterms:W3CDTF">2013-09-17T15:01:12Z</dcterms:created>
  <dcterms:modified xsi:type="dcterms:W3CDTF">2013-11-04T20:55:21Z</dcterms:modified>
</cp:coreProperties>
</file>